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724" r:id="rId1"/>
  </p:sldMasterIdLst>
  <p:notesMasterIdLst>
    <p:notesMasterId r:id="rId30"/>
  </p:notesMasterIdLst>
  <p:sldIdLst>
    <p:sldId id="256" r:id="rId2"/>
    <p:sldId id="292" r:id="rId3"/>
    <p:sldId id="524" r:id="rId4"/>
    <p:sldId id="542" r:id="rId5"/>
    <p:sldId id="476" r:id="rId6"/>
    <p:sldId id="545" r:id="rId7"/>
    <p:sldId id="520" r:id="rId8"/>
    <p:sldId id="521" r:id="rId9"/>
    <p:sldId id="522" r:id="rId10"/>
    <p:sldId id="523" r:id="rId11"/>
    <p:sldId id="477" r:id="rId12"/>
    <p:sldId id="478" r:id="rId13"/>
    <p:sldId id="543" r:id="rId14"/>
    <p:sldId id="526" r:id="rId15"/>
    <p:sldId id="527" r:id="rId16"/>
    <p:sldId id="528" r:id="rId17"/>
    <p:sldId id="530" r:id="rId18"/>
    <p:sldId id="529" r:id="rId19"/>
    <p:sldId id="532" r:id="rId20"/>
    <p:sldId id="533" r:id="rId21"/>
    <p:sldId id="534" r:id="rId22"/>
    <p:sldId id="535" r:id="rId23"/>
    <p:sldId id="536" r:id="rId24"/>
    <p:sldId id="537" r:id="rId25"/>
    <p:sldId id="540" r:id="rId26"/>
    <p:sldId id="538" r:id="rId27"/>
    <p:sldId id="541" r:id="rId28"/>
    <p:sldId id="544" r:id="rId29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31800" indent="-215900" algn="l" defTabSz="44926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647700" indent="-215900" algn="l" defTabSz="44926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863600" indent="-215900" algn="l" defTabSz="44926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079500" indent="-215900" algn="l" defTabSz="44926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84" userDrawn="1">
          <p15:clr>
            <a:srgbClr val="A4A3A4"/>
          </p15:clr>
        </p15:guide>
        <p15:guide id="2" pos="607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a Masłowska" initials="MM" lastIdx="8" clrIdx="0">
    <p:extLst>
      <p:ext uri="{19B8F6BF-5375-455C-9EA6-DF929625EA0E}">
        <p15:presenceInfo xmlns:p15="http://schemas.microsoft.com/office/powerpoint/2012/main" userId="a660fba739866172" providerId="Windows Live"/>
      </p:ext>
    </p:extLst>
  </p:cmAuthor>
  <p:cmAuthor id="2" name="Malgorzata Belkiewicz" initials="MB" lastIdx="7" clrIdx="1">
    <p:extLst>
      <p:ext uri="{19B8F6BF-5375-455C-9EA6-DF929625EA0E}">
        <p15:presenceInfo xmlns:p15="http://schemas.microsoft.com/office/powerpoint/2012/main" userId="7c4166021f41df1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A7F3"/>
    <a:srgbClr val="CC3300"/>
    <a:srgbClr val="F9E1A5"/>
    <a:srgbClr val="FF9900"/>
    <a:srgbClr val="006600"/>
    <a:srgbClr val="9933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76" autoAdjust="0"/>
    <p:restoredTop sz="94667" autoAdjust="0"/>
  </p:normalViewPr>
  <p:slideViewPr>
    <p:cSldViewPr>
      <p:cViewPr varScale="1">
        <p:scale>
          <a:sx n="36" d="100"/>
          <a:sy n="36" d="100"/>
        </p:scale>
        <p:origin x="1293" y="21"/>
      </p:cViewPr>
      <p:guideLst>
        <p:guide orient="horz" pos="884"/>
        <p:guide pos="6078"/>
      </p:guideLst>
    </p:cSldViewPr>
  </p:slideViewPr>
  <p:outlineViewPr>
    <p:cViewPr varScale="1">
      <p:scale>
        <a:sx n="170" d="200"/>
        <a:sy n="170" d="200"/>
      </p:scale>
      <p:origin x="396" y="1011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6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rgbClr val="FCB722"/>
            </a:solidFill>
          </c:spPr>
          <c:invertIfNegative val="0"/>
          <c:cat>
            <c:strRef>
              <c:f>Arkusz1!$A$2:$A$4</c:f>
              <c:strCache>
                <c:ptCount val="3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rgbClr val="FBE5B9"/>
            </a:solidFill>
          </c:spPr>
          <c:invertIfNegative val="0"/>
          <c:cat>
            <c:strRef>
              <c:f>Arkusz1!$A$2:$A$4</c:f>
              <c:strCache>
                <c:ptCount val="3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rgbClr val="D1D3D4"/>
            </a:solidFill>
          </c:spPr>
          <c:invertIfNegative val="0"/>
          <c:cat>
            <c:strRef>
              <c:f>Arkusz1!$A$2:$A$4</c:f>
              <c:strCache>
                <c:ptCount val="3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061177984"/>
        <c:axId val="-1061176896"/>
        <c:axId val="0"/>
      </c:bar3DChart>
      <c:catAx>
        <c:axId val="-1061177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061176896"/>
        <c:crosses val="autoZero"/>
        <c:auto val="1"/>
        <c:lblAlgn val="ctr"/>
        <c:lblOffset val="100"/>
        <c:noMultiLvlLbl val="0"/>
      </c:catAx>
      <c:valAx>
        <c:axId val="-1061176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0611779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7500" y="1006475"/>
            <a:ext cx="4594225" cy="3446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85863" y="4787900"/>
            <a:ext cx="5405437" cy="3824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noProof="0" smtClean="0"/>
          </a:p>
        </p:txBody>
      </p:sp>
    </p:spTree>
    <p:extLst>
      <p:ext uri="{BB962C8B-B14F-4D97-AF65-F5344CB8AC3E}">
        <p14:creationId xmlns:p14="http://schemas.microsoft.com/office/powerpoint/2010/main" val="2273183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pl-PL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7025" cy="3827463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105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pl-PL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7025" cy="3827463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663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1440757" y="860771"/>
            <a:ext cx="4170990" cy="29488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84" tIns="40092" rIns="80184" bIns="40092" anchor="ctr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pl-PL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body"/>
          </p:nvPr>
        </p:nvSpPr>
        <p:spPr>
          <a:xfrm>
            <a:off x="1076246" y="4094774"/>
            <a:ext cx="4907216" cy="3273376"/>
          </a:xfrm>
          <a:noFill/>
          <a:ln/>
        </p:spPr>
        <p:txBody>
          <a:bodyPr wrap="none" anchor="ctr"/>
          <a:lstStyle/>
          <a:p>
            <a:endParaRPr lang="pl-PL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214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5067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 userDrawn="1"/>
        </p:nvSpPr>
        <p:spPr>
          <a:xfrm>
            <a:off x="8136282" y="6875481"/>
            <a:ext cx="1667060" cy="4762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6047" y="2430454"/>
            <a:ext cx="8412224" cy="1538375"/>
          </a:xfr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pl-PL" sz="5300" b="1" dirty="0">
                <a:solidFill>
                  <a:schemeClr val="tx2"/>
                </a:solidFill>
                <a:latin typeface="eurofurence light" pitchFamily="34" charset="0"/>
                <a:ea typeface="+mj-ea"/>
                <a:cs typeface="+mj-cs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103111" y="4283816"/>
            <a:ext cx="7065160" cy="1321658"/>
          </a:xfrm>
        </p:spPr>
        <p:txBody>
          <a:bodyPr/>
          <a:lstStyle>
            <a:lvl1pPr marL="0" indent="0" algn="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pl-PL" sz="2600" b="0" dirty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marL="503920" indent="0" algn="ctr">
              <a:buNone/>
              <a:defRPr/>
            </a:lvl2pPr>
            <a:lvl3pPr marL="1007838" indent="0" algn="ctr">
              <a:buNone/>
              <a:defRPr/>
            </a:lvl3pPr>
            <a:lvl4pPr marL="1511758" indent="0" algn="ctr">
              <a:buNone/>
              <a:defRPr/>
            </a:lvl4pPr>
            <a:lvl5pPr marL="2015677" indent="0" algn="ctr">
              <a:buNone/>
              <a:defRPr/>
            </a:lvl5pPr>
            <a:lvl6pPr marL="2519597" indent="0" algn="ctr">
              <a:buNone/>
              <a:defRPr/>
            </a:lvl6pPr>
            <a:lvl7pPr marL="3023515" indent="0" algn="ctr">
              <a:buNone/>
              <a:defRPr/>
            </a:lvl7pPr>
            <a:lvl8pPr marL="3527435" indent="0" algn="ctr">
              <a:buNone/>
              <a:defRPr/>
            </a:lvl8pPr>
            <a:lvl9pPr marL="4031354" indent="0" algn="ctr">
              <a:buNone/>
              <a:defRPr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7" name="Symbol zastępczy tekstu 25"/>
          <p:cNvSpPr>
            <a:spLocks noGrp="1"/>
          </p:cNvSpPr>
          <p:nvPr>
            <p:ph type="body" sz="quarter" idx="13" hasCustomPrompt="1"/>
          </p:nvPr>
        </p:nvSpPr>
        <p:spPr>
          <a:xfrm>
            <a:off x="7342443" y="5843600"/>
            <a:ext cx="2619666" cy="555628"/>
          </a:xfrm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2000">
                <a:latin typeface="Calibri" pitchFamily="34" charset="0"/>
              </a:defRPr>
            </a:lvl1pPr>
          </a:lstStyle>
          <a:p>
            <a:pPr lvl="0"/>
            <a:r>
              <a:rPr lang="pl-PL" dirty="0" smtClean="0"/>
              <a:t>Autor prezentacji</a:t>
            </a:r>
          </a:p>
        </p:txBody>
      </p:sp>
      <p:pic>
        <p:nvPicPr>
          <p:cNvPr id="8" name="Obraz 7" descr="Logo pion małe.emf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009504" y="6875483"/>
            <a:ext cx="793838" cy="617781"/>
          </a:xfrm>
          <a:prstGeom prst="rect">
            <a:avLst/>
          </a:prstGeom>
        </p:spPr>
      </p:pic>
      <p:grpSp>
        <p:nvGrpSpPr>
          <p:cNvPr id="4" name="Grupa 9"/>
          <p:cNvGrpSpPr/>
          <p:nvPr userDrawn="1"/>
        </p:nvGrpSpPr>
        <p:grpSpPr>
          <a:xfrm>
            <a:off x="0" y="446067"/>
            <a:ext cx="3532020" cy="7113608"/>
            <a:chOff x="0" y="404664"/>
            <a:chExt cx="3203848" cy="6453336"/>
          </a:xfrm>
        </p:grpSpPr>
        <p:sp>
          <p:nvSpPr>
            <p:cNvPr id="11" name="Schemat blokowy: proces 10"/>
            <p:cNvSpPr/>
            <p:nvPr userDrawn="1"/>
          </p:nvSpPr>
          <p:spPr>
            <a:xfrm>
              <a:off x="0" y="404664"/>
              <a:ext cx="2555776" cy="6453336"/>
            </a:xfrm>
            <a:prstGeom prst="flowChartProcess">
              <a:avLst/>
            </a:prstGeom>
            <a:solidFill>
              <a:schemeClr val="bg1">
                <a:lumMod val="75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" name="Schemat blokowy: proces 11"/>
            <p:cNvSpPr/>
            <p:nvPr userDrawn="1"/>
          </p:nvSpPr>
          <p:spPr>
            <a:xfrm>
              <a:off x="2555776" y="404664"/>
              <a:ext cx="648072" cy="6453336"/>
            </a:xfrm>
            <a:prstGeom prst="flowChartProcess">
              <a:avLst/>
            </a:prstGeom>
            <a:solidFill>
              <a:srgbClr val="FFC000">
                <a:alpha val="16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5" name="Prostokąt 4"/>
          <p:cNvSpPr/>
          <p:nvPr userDrawn="1"/>
        </p:nvSpPr>
        <p:spPr>
          <a:xfrm>
            <a:off x="6624488" y="6839826"/>
            <a:ext cx="1800200" cy="6404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iec prezenta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/>
          <p:cNvSpPr txBox="1"/>
          <p:nvPr userDrawn="1"/>
        </p:nvSpPr>
        <p:spPr>
          <a:xfrm>
            <a:off x="1785576" y="1557325"/>
            <a:ext cx="6509473" cy="4502973"/>
          </a:xfrm>
          <a:prstGeom prst="rect">
            <a:avLst/>
          </a:prstGeom>
          <a:noFill/>
        </p:spPr>
        <p:txBody>
          <a:bodyPr wrap="square" lIns="100783" tIns="50392" rIns="100783" bIns="50392" rtlCol="0">
            <a:spAutoFit/>
          </a:bodyPr>
          <a:lstStyle/>
          <a:p>
            <a:pPr algn="ctr"/>
            <a:r>
              <a:rPr lang="pl-PL" sz="6600" dirty="0" smtClean="0">
                <a:latin typeface="eurofurence light" pitchFamily="34" charset="0"/>
              </a:rPr>
              <a:t>Dziękujemy</a:t>
            </a:r>
            <a:r>
              <a:rPr lang="pl-PL" sz="6600" baseline="0" dirty="0" smtClean="0">
                <a:latin typeface="eurofurence light" pitchFamily="34" charset="0"/>
              </a:rPr>
              <a:t> za uwagę</a:t>
            </a:r>
            <a:endParaRPr lang="pl-PL" sz="6600" dirty="0" smtClean="0">
              <a:latin typeface="eurofurence light" pitchFamily="34" charset="0"/>
            </a:endParaRPr>
          </a:p>
          <a:p>
            <a:pPr algn="ctr"/>
            <a:endParaRPr lang="pl-PL" sz="4000" dirty="0" smtClean="0">
              <a:latin typeface="eurofurence light" pitchFamily="34" charset="0"/>
            </a:endParaRPr>
          </a:p>
          <a:p>
            <a:pPr algn="ctr"/>
            <a:endParaRPr lang="pl-PL" sz="4000" dirty="0" smtClean="0">
              <a:latin typeface="eurofurence light" pitchFamily="34" charset="0"/>
            </a:endParaRPr>
          </a:p>
          <a:p>
            <a:pPr algn="ctr"/>
            <a:r>
              <a:rPr lang="pl-PL" sz="2200" b="1" dirty="0" smtClean="0">
                <a:latin typeface="+mn-lt"/>
              </a:rPr>
              <a:t>ResPublic</a:t>
            </a:r>
            <a:r>
              <a:rPr lang="pl-PL" sz="2200" b="1" baseline="0" dirty="0" smtClean="0">
                <a:latin typeface="+mn-lt"/>
              </a:rPr>
              <a:t> sp. z o.o.</a:t>
            </a:r>
          </a:p>
          <a:p>
            <a:pPr lvl="0" algn="ctr"/>
            <a:r>
              <a:rPr lang="pl-PL" sz="2000" dirty="0" smtClean="0"/>
              <a:t>ul. Trębacka 4</a:t>
            </a:r>
          </a:p>
          <a:p>
            <a:pPr lvl="0" algn="ctr"/>
            <a:r>
              <a:rPr lang="pl-PL" sz="2000" dirty="0" smtClean="0"/>
              <a:t>00-074 Warszawa</a:t>
            </a:r>
          </a:p>
          <a:p>
            <a:pPr lvl="0" algn="ctr"/>
            <a:r>
              <a:rPr lang="pl-PL" sz="2000" dirty="0" smtClean="0"/>
              <a:t>Tel. +48 22 630 98 34</a:t>
            </a:r>
          </a:p>
          <a:p>
            <a:pPr lvl="0" algn="ctr"/>
            <a:r>
              <a:rPr lang="pl-PL" sz="2000" dirty="0" smtClean="0"/>
              <a:t>Fax. +48 22 630 95 57</a:t>
            </a:r>
          </a:p>
          <a:p>
            <a:pPr lvl="0" algn="ctr"/>
            <a:r>
              <a:rPr lang="pl-PL" sz="2000" dirty="0" smtClean="0">
                <a:solidFill>
                  <a:schemeClr val="accent6">
                    <a:lumMod val="75000"/>
                  </a:schemeClr>
                </a:solidFill>
              </a:rPr>
              <a:t>biuro@respublic.pl</a:t>
            </a:r>
          </a:p>
          <a:p>
            <a:pPr lvl="0" algn="ctr"/>
            <a:r>
              <a:rPr lang="pl-PL" sz="2000" dirty="0" err="1" smtClean="0">
                <a:solidFill>
                  <a:schemeClr val="accent6">
                    <a:lumMod val="75000"/>
                  </a:schemeClr>
                </a:solidFill>
              </a:rPr>
              <a:t>www.respublic.pl</a:t>
            </a:r>
            <a:endParaRPr lang="pl-PL" sz="2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8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6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drzej\Pictures\RF\iStock_000008792503Small - Kopia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675384" y="2509830"/>
            <a:ext cx="4052923" cy="3543884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8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5435" y="1398575"/>
            <a:ext cx="5477484" cy="5080032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11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9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ie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grpSp>
        <p:nvGrpSpPr>
          <p:cNvPr id="3" name="Gruppieren 10"/>
          <p:cNvGrpSpPr/>
          <p:nvPr userDrawn="1"/>
        </p:nvGrpSpPr>
        <p:grpSpPr>
          <a:xfrm>
            <a:off x="1229889" y="2351079"/>
            <a:ext cx="3699453" cy="3730648"/>
            <a:chOff x="1979518" y="1061926"/>
            <a:chExt cx="4534093" cy="4548357"/>
          </a:xfrm>
          <a:solidFill>
            <a:schemeClr val="bg1">
              <a:lumMod val="65000"/>
            </a:schemeClr>
          </a:solidFill>
          <a:effectLst>
            <a:outerShdw blurRad="723900" dist="50800" dir="6120000" algn="ctr" rotWithShape="0">
              <a:srgbClr val="000000">
                <a:alpha val="57000"/>
              </a:srgbClr>
            </a:outerShdw>
          </a:effectLst>
          <a:scene3d>
            <a:camera prst="perspectiveFront" fov="5400000">
              <a:rot lat="19653974" lon="19492282" rev="1671675"/>
            </a:camera>
            <a:lightRig rig="threePt" dir="t"/>
          </a:scene3d>
        </p:grpSpPr>
        <p:sp>
          <p:nvSpPr>
            <p:cNvPr id="7" name="Träne 6"/>
            <p:cNvSpPr/>
            <p:nvPr/>
          </p:nvSpPr>
          <p:spPr>
            <a:xfrm>
              <a:off x="1979518" y="3425883"/>
              <a:ext cx="2184400" cy="2184400"/>
            </a:xfrm>
            <a:prstGeom prst="teardrop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de-DE" sz="1800" dirty="0"/>
            </a:p>
          </p:txBody>
        </p:sp>
        <p:sp>
          <p:nvSpPr>
            <p:cNvPr id="8" name="Träne 7"/>
            <p:cNvSpPr/>
            <p:nvPr/>
          </p:nvSpPr>
          <p:spPr>
            <a:xfrm flipH="1">
              <a:off x="4329209" y="3425883"/>
              <a:ext cx="2184400" cy="2184400"/>
            </a:xfrm>
            <a:prstGeom prst="teardrop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sz="1800" dirty="0" err="1" smtClean="0"/>
                <a:t>Lorem</a:t>
              </a:r>
              <a:r>
                <a:rPr lang="pl-PL" sz="1800" dirty="0" smtClean="0"/>
                <a:t> </a:t>
              </a:r>
              <a:r>
                <a:rPr lang="pl-PL" sz="1800" dirty="0" err="1" smtClean="0"/>
                <a:t>impus</a:t>
              </a:r>
              <a:r>
                <a:rPr lang="pl-PL" sz="1800" dirty="0" smtClean="0"/>
                <a:t> </a:t>
              </a:r>
              <a:r>
                <a:rPr lang="pl-PL" sz="1800" dirty="0" err="1" smtClean="0"/>
                <a:t>deo</a:t>
              </a:r>
              <a:endParaRPr lang="de-DE" sz="1800" dirty="0"/>
            </a:p>
          </p:txBody>
        </p:sp>
        <p:sp>
          <p:nvSpPr>
            <p:cNvPr id="9" name="Träne 8"/>
            <p:cNvSpPr/>
            <p:nvPr/>
          </p:nvSpPr>
          <p:spPr>
            <a:xfrm flipV="1">
              <a:off x="1979518" y="1061926"/>
              <a:ext cx="2184400" cy="2184400"/>
            </a:xfrm>
            <a:prstGeom prst="teardrop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de-DE" sz="1800" dirty="0"/>
            </a:p>
          </p:txBody>
        </p:sp>
        <p:sp>
          <p:nvSpPr>
            <p:cNvPr id="10" name="Träne 9"/>
            <p:cNvSpPr/>
            <p:nvPr/>
          </p:nvSpPr>
          <p:spPr>
            <a:xfrm flipH="1" flipV="1">
              <a:off x="4329210" y="1061926"/>
              <a:ext cx="2184401" cy="2184400"/>
            </a:xfrm>
            <a:prstGeom prst="teardrop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de-DE" sz="1800" dirty="0"/>
            </a:p>
          </p:txBody>
        </p:sp>
      </p:grpSp>
      <p:sp>
        <p:nvSpPr>
          <p:cNvPr id="11" name="Symbol zastępczy zawartości 3"/>
          <p:cNvSpPr>
            <a:spLocks noGrp="1"/>
          </p:cNvSpPr>
          <p:nvPr>
            <p:ph sz="half" idx="2"/>
          </p:nvPr>
        </p:nvSpPr>
        <p:spPr>
          <a:xfrm>
            <a:off x="5595999" y="1398574"/>
            <a:ext cx="3980595" cy="5000656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14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1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2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ykres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11" name="Symbol zastępczy zawartości 3"/>
          <p:cNvSpPr>
            <a:spLocks noGrp="1"/>
          </p:cNvSpPr>
          <p:nvPr>
            <p:ph sz="half" idx="2"/>
          </p:nvPr>
        </p:nvSpPr>
        <p:spPr>
          <a:xfrm>
            <a:off x="5595999" y="1398573"/>
            <a:ext cx="3980595" cy="500065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graphicFrame>
        <p:nvGraphicFramePr>
          <p:cNvPr id="12" name="Wykres 11"/>
          <p:cNvGraphicFramePr/>
          <p:nvPr userDrawn="1"/>
        </p:nvGraphicFramePr>
        <p:xfrm>
          <a:off x="515436" y="1954201"/>
          <a:ext cx="5001181" cy="4445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10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8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44"/>
          <p:cNvGrpSpPr/>
          <p:nvPr userDrawn="1"/>
        </p:nvGrpSpPr>
        <p:grpSpPr>
          <a:xfrm>
            <a:off x="2658799" y="1160446"/>
            <a:ext cx="4604263" cy="4841905"/>
            <a:chOff x="4937130" y="2033588"/>
            <a:chExt cx="2782887" cy="3000375"/>
          </a:xfrm>
          <a:solidFill>
            <a:schemeClr val="bg1">
              <a:lumMod val="65000"/>
            </a:schemeClr>
          </a:solidFill>
          <a:effectLst>
            <a:outerShdw blurRad="635000" dist="50800" dir="6720000" algn="ctr" rotWithShape="0">
              <a:srgbClr val="000000">
                <a:alpha val="80000"/>
              </a:srgbClr>
            </a:outerShdw>
          </a:effectLst>
          <a:scene3d>
            <a:camera prst="perspectiveFront" fov="5400000">
              <a:rot lat="18609801" lon="17965058" rev="3904819"/>
            </a:camera>
            <a:lightRig rig="threePt" dir="t"/>
          </a:scene3d>
        </p:grpSpPr>
        <p:sp>
          <p:nvSpPr>
            <p:cNvPr id="6" name="Freeform 50"/>
            <p:cNvSpPr>
              <a:spLocks/>
            </p:cNvSpPr>
            <p:nvPr/>
          </p:nvSpPr>
          <p:spPr bwMode="gray">
            <a:xfrm>
              <a:off x="4937130" y="2033588"/>
              <a:ext cx="1730375" cy="2087562"/>
            </a:xfrm>
            <a:custGeom>
              <a:avLst/>
              <a:gdLst>
                <a:gd name="T0" fmla="*/ 2147483647 w 365"/>
                <a:gd name="T1" fmla="*/ 1004079605 h 437"/>
                <a:gd name="T2" fmla="*/ 2147483647 w 365"/>
                <a:gd name="T3" fmla="*/ 502042191 h 437"/>
                <a:gd name="T4" fmla="*/ 2147483647 w 365"/>
                <a:gd name="T5" fmla="*/ 0 h 437"/>
                <a:gd name="T6" fmla="*/ 2147483647 w 365"/>
                <a:gd name="T7" fmla="*/ 981259729 h 437"/>
                <a:gd name="T8" fmla="*/ 0 w 365"/>
                <a:gd name="T9" fmla="*/ 2147483647 h 437"/>
                <a:gd name="T10" fmla="*/ 404547466 w 365"/>
                <a:gd name="T11" fmla="*/ 2147483647 h 437"/>
                <a:gd name="T12" fmla="*/ 898989068 w 365"/>
                <a:gd name="T13" fmla="*/ 2147483647 h 437"/>
                <a:gd name="T14" fmla="*/ 2147483647 w 365"/>
                <a:gd name="T15" fmla="*/ 2147483647 h 437"/>
                <a:gd name="T16" fmla="*/ 2147483647 w 365"/>
                <a:gd name="T17" fmla="*/ 2147483647 h 437"/>
                <a:gd name="T18" fmla="*/ 2147483647 w 365"/>
                <a:gd name="T19" fmla="*/ 2147483647 h 437"/>
                <a:gd name="T20" fmla="*/ 2147483647 w 365"/>
                <a:gd name="T21" fmla="*/ 2147483647 h 437"/>
                <a:gd name="T22" fmla="*/ 2147483647 w 365"/>
                <a:gd name="T23" fmla="*/ 2147483647 h 437"/>
                <a:gd name="T24" fmla="*/ 2147483647 w 365"/>
                <a:gd name="T25" fmla="*/ 2147483647 h 437"/>
                <a:gd name="T26" fmla="*/ 2147483647 w 365"/>
                <a:gd name="T27" fmla="*/ 2147483647 h 437"/>
                <a:gd name="T28" fmla="*/ 2147483647 w 365"/>
                <a:gd name="T29" fmla="*/ 1004079605 h 4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65"/>
                <a:gd name="T46" fmla="*/ 0 h 437"/>
                <a:gd name="T47" fmla="*/ 365 w 365"/>
                <a:gd name="T48" fmla="*/ 437 h 4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65" h="437">
                  <a:moveTo>
                    <a:pt x="322" y="44"/>
                  </a:moveTo>
                  <a:cubicBezTo>
                    <a:pt x="304" y="22"/>
                    <a:pt x="304" y="22"/>
                    <a:pt x="304" y="22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43"/>
                    <a:pt x="286" y="43"/>
                    <a:pt x="286" y="43"/>
                  </a:cubicBezTo>
                  <a:cubicBezTo>
                    <a:pt x="127" y="46"/>
                    <a:pt x="0" y="176"/>
                    <a:pt x="0" y="335"/>
                  </a:cubicBezTo>
                  <a:cubicBezTo>
                    <a:pt x="0" y="371"/>
                    <a:pt x="6" y="405"/>
                    <a:pt x="18" y="437"/>
                  </a:cubicBezTo>
                  <a:cubicBezTo>
                    <a:pt x="40" y="377"/>
                    <a:pt x="40" y="377"/>
                    <a:pt x="40" y="377"/>
                  </a:cubicBezTo>
                  <a:cubicBezTo>
                    <a:pt x="115" y="389"/>
                    <a:pt x="115" y="389"/>
                    <a:pt x="115" y="389"/>
                  </a:cubicBezTo>
                  <a:cubicBezTo>
                    <a:pt x="100" y="342"/>
                    <a:pt x="105" y="289"/>
                    <a:pt x="132" y="242"/>
                  </a:cubicBezTo>
                  <a:cubicBezTo>
                    <a:pt x="165" y="185"/>
                    <a:pt x="224" y="152"/>
                    <a:pt x="286" y="149"/>
                  </a:cubicBezTo>
                  <a:cubicBezTo>
                    <a:pt x="286" y="191"/>
                    <a:pt x="286" y="191"/>
                    <a:pt x="286" y="191"/>
                  </a:cubicBezTo>
                  <a:cubicBezTo>
                    <a:pt x="304" y="169"/>
                    <a:pt x="304" y="169"/>
                    <a:pt x="304" y="169"/>
                  </a:cubicBezTo>
                  <a:cubicBezTo>
                    <a:pt x="319" y="151"/>
                    <a:pt x="319" y="151"/>
                    <a:pt x="319" y="151"/>
                  </a:cubicBezTo>
                  <a:cubicBezTo>
                    <a:pt x="365" y="96"/>
                    <a:pt x="365" y="96"/>
                    <a:pt x="365" y="96"/>
                  </a:cubicBezTo>
                  <a:lnTo>
                    <a:pt x="322" y="44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127000" prstMaterial="matte">
              <a:bevelT w="0" h="0" prst="softRound"/>
              <a:bevelB w="0" h="0" prst="softRound"/>
              <a:contourClr>
                <a:schemeClr val="bg1"/>
              </a:contourClr>
            </a:sp3d>
          </p:spPr>
          <p:txBody>
            <a:bodyPr/>
            <a:lstStyle/>
            <a:p>
              <a:pPr>
                <a:defRPr/>
              </a:pPr>
              <a:endParaRPr lang="de-DE" noProof="1"/>
            </a:p>
          </p:txBody>
        </p:sp>
        <p:sp>
          <p:nvSpPr>
            <p:cNvPr id="7" name="Freeform 51"/>
            <p:cNvSpPr>
              <a:spLocks/>
            </p:cNvSpPr>
            <p:nvPr/>
          </p:nvSpPr>
          <p:spPr bwMode="gray">
            <a:xfrm>
              <a:off x="4965705" y="3906838"/>
              <a:ext cx="2428875" cy="1127125"/>
            </a:xfrm>
            <a:custGeom>
              <a:avLst/>
              <a:gdLst>
                <a:gd name="T0" fmla="*/ 2147483647 w 512"/>
                <a:gd name="T1" fmla="*/ 2147483647 h 236"/>
                <a:gd name="T2" fmla="*/ 2147483647 w 512"/>
                <a:gd name="T3" fmla="*/ 1596682593 h 236"/>
                <a:gd name="T4" fmla="*/ 2147483647 w 512"/>
                <a:gd name="T5" fmla="*/ 2147483647 h 236"/>
                <a:gd name="T6" fmla="*/ 2147483647 w 512"/>
                <a:gd name="T7" fmla="*/ 958008541 h 236"/>
                <a:gd name="T8" fmla="*/ 2147483647 w 512"/>
                <a:gd name="T9" fmla="*/ 479004271 h 236"/>
                <a:gd name="T10" fmla="*/ 2147483647 w 512"/>
                <a:gd name="T11" fmla="*/ 364954533 h 236"/>
                <a:gd name="T12" fmla="*/ 2147483647 w 512"/>
                <a:gd name="T13" fmla="*/ 273714669 h 236"/>
                <a:gd name="T14" fmla="*/ 967697791 w 512"/>
                <a:gd name="T15" fmla="*/ 0 h 236"/>
                <a:gd name="T16" fmla="*/ 450091344 w 512"/>
                <a:gd name="T17" fmla="*/ 1459822909 h 236"/>
                <a:gd name="T18" fmla="*/ 225045672 w 512"/>
                <a:gd name="T19" fmla="*/ 2052876767 h 236"/>
                <a:gd name="T20" fmla="*/ 0 w 512"/>
                <a:gd name="T21" fmla="*/ 2147483647 h 236"/>
                <a:gd name="T22" fmla="*/ 810162552 w 512"/>
                <a:gd name="T23" fmla="*/ 2147483647 h 236"/>
                <a:gd name="T24" fmla="*/ 2147483647 w 512"/>
                <a:gd name="T25" fmla="*/ 2147483647 h 236"/>
                <a:gd name="T26" fmla="*/ 2147483647 w 512"/>
                <a:gd name="T27" fmla="*/ 2147483647 h 236"/>
                <a:gd name="T28" fmla="*/ 2147483647 w 512"/>
                <a:gd name="T29" fmla="*/ 2147483647 h 2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12"/>
                <a:gd name="T46" fmla="*/ 0 h 236"/>
                <a:gd name="T47" fmla="*/ 512 w 512"/>
                <a:gd name="T48" fmla="*/ 236 h 2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12" h="236">
                  <a:moveTo>
                    <a:pt x="449" y="141"/>
                  </a:moveTo>
                  <a:cubicBezTo>
                    <a:pt x="422" y="70"/>
                    <a:pt x="422" y="70"/>
                    <a:pt x="422" y="70"/>
                  </a:cubicBezTo>
                  <a:cubicBezTo>
                    <a:pt x="365" y="132"/>
                    <a:pt x="270" y="148"/>
                    <a:pt x="194" y="104"/>
                  </a:cubicBezTo>
                  <a:cubicBezTo>
                    <a:pt x="166" y="89"/>
                    <a:pt x="145" y="67"/>
                    <a:pt x="129" y="42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37" y="16"/>
                    <a:pt x="137" y="16"/>
                    <a:pt x="137" y="16"/>
                  </a:cubicBezTo>
                  <a:cubicBezTo>
                    <a:pt x="114" y="12"/>
                    <a:pt x="114" y="12"/>
                    <a:pt x="114" y="12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10" y="90"/>
                    <a:pt x="10" y="90"/>
                    <a:pt x="10" y="9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36" y="96"/>
                    <a:pt x="36" y="96"/>
                    <a:pt x="36" y="96"/>
                  </a:cubicBezTo>
                  <a:cubicBezTo>
                    <a:pt x="88" y="180"/>
                    <a:pt x="181" y="236"/>
                    <a:pt x="287" y="236"/>
                  </a:cubicBezTo>
                  <a:cubicBezTo>
                    <a:pt x="377" y="236"/>
                    <a:pt x="458" y="195"/>
                    <a:pt x="512" y="130"/>
                  </a:cubicBezTo>
                  <a:lnTo>
                    <a:pt x="449" y="141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127000" prstMaterial="matte">
              <a:bevelT w="0" h="0" prst="softRound"/>
              <a:bevelB w="0" h="0" prst="softRound"/>
              <a:contourClr>
                <a:schemeClr val="bg1"/>
              </a:contourClr>
            </a:sp3d>
          </p:spPr>
          <p:txBody>
            <a:bodyPr/>
            <a:lstStyle/>
            <a:p>
              <a:pPr>
                <a:defRPr/>
              </a:pPr>
              <a:endParaRPr lang="de-DE" noProof="1"/>
            </a:p>
          </p:txBody>
        </p:sp>
        <p:sp>
          <p:nvSpPr>
            <p:cNvPr id="8" name="Freeform 52"/>
            <p:cNvSpPr>
              <a:spLocks/>
            </p:cNvSpPr>
            <p:nvPr/>
          </p:nvSpPr>
          <p:spPr bwMode="gray">
            <a:xfrm>
              <a:off x="6521455" y="2259013"/>
              <a:ext cx="1198562" cy="2244725"/>
            </a:xfrm>
            <a:custGeom>
              <a:avLst/>
              <a:gdLst>
                <a:gd name="T0" fmla="*/ 2147483647 w 252"/>
                <a:gd name="T1" fmla="*/ 2147483647 h 470"/>
                <a:gd name="T2" fmla="*/ 2147483647 w 252"/>
                <a:gd name="T3" fmla="*/ 2147483647 h 470"/>
                <a:gd name="T4" fmla="*/ 180973380 w 252"/>
                <a:gd name="T5" fmla="*/ 0 h 470"/>
                <a:gd name="T6" fmla="*/ 1108451094 w 252"/>
                <a:gd name="T7" fmla="*/ 1117705898 h 470"/>
                <a:gd name="T8" fmla="*/ 0 w 252"/>
                <a:gd name="T9" fmla="*/ 2147483647 h 470"/>
                <a:gd name="T10" fmla="*/ 1176312516 w 252"/>
                <a:gd name="T11" fmla="*/ 2147483647 h 470"/>
                <a:gd name="T12" fmla="*/ 2147483647 w 252"/>
                <a:gd name="T13" fmla="*/ 2147483647 h 470"/>
                <a:gd name="T14" fmla="*/ 1968062703 w 252"/>
                <a:gd name="T15" fmla="*/ 2147483647 h 470"/>
                <a:gd name="T16" fmla="*/ 2147483647 w 252"/>
                <a:gd name="T17" fmla="*/ 2147483647 h 470"/>
                <a:gd name="T18" fmla="*/ 2147483647 w 252"/>
                <a:gd name="T19" fmla="*/ 2147483647 h 470"/>
                <a:gd name="T20" fmla="*/ 2147483647 w 252"/>
                <a:gd name="T21" fmla="*/ 2147483647 h 470"/>
                <a:gd name="T22" fmla="*/ 2147483647 w 252"/>
                <a:gd name="T23" fmla="*/ 2147483647 h 470"/>
                <a:gd name="T24" fmla="*/ 2147483647 w 252"/>
                <a:gd name="T25" fmla="*/ 2147483647 h 470"/>
                <a:gd name="T26" fmla="*/ 2147483647 w 252"/>
                <a:gd name="T27" fmla="*/ 2147483647 h 470"/>
                <a:gd name="T28" fmla="*/ 2147483647 w 252"/>
                <a:gd name="T29" fmla="*/ 2147483647 h 47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2"/>
                <a:gd name="T46" fmla="*/ 0 h 470"/>
                <a:gd name="T47" fmla="*/ 252 w 252"/>
                <a:gd name="T48" fmla="*/ 470 h 47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2" h="470">
                  <a:moveTo>
                    <a:pt x="216" y="429"/>
                  </a:moveTo>
                  <a:cubicBezTo>
                    <a:pt x="238" y="387"/>
                    <a:pt x="251" y="339"/>
                    <a:pt x="251" y="288"/>
                  </a:cubicBezTo>
                  <a:cubicBezTo>
                    <a:pt x="251" y="144"/>
                    <a:pt x="146" y="23"/>
                    <a:pt x="8" y="0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18" y="111"/>
                    <a:pt x="35" y="118"/>
                    <a:pt x="52" y="127"/>
                  </a:cubicBezTo>
                  <a:cubicBezTo>
                    <a:pt x="139" y="177"/>
                    <a:pt x="170" y="287"/>
                    <a:pt x="123" y="375"/>
                  </a:cubicBezTo>
                  <a:cubicBezTo>
                    <a:pt x="87" y="354"/>
                    <a:pt x="87" y="354"/>
                    <a:pt x="87" y="354"/>
                  </a:cubicBezTo>
                  <a:cubicBezTo>
                    <a:pt x="97" y="381"/>
                    <a:pt x="97" y="381"/>
                    <a:pt x="97" y="381"/>
                  </a:cubicBezTo>
                  <a:cubicBezTo>
                    <a:pt x="105" y="403"/>
                    <a:pt x="105" y="403"/>
                    <a:pt x="105" y="403"/>
                  </a:cubicBezTo>
                  <a:cubicBezTo>
                    <a:pt x="130" y="470"/>
                    <a:pt x="130" y="470"/>
                    <a:pt x="130" y="470"/>
                  </a:cubicBezTo>
                  <a:cubicBezTo>
                    <a:pt x="197" y="459"/>
                    <a:pt x="197" y="459"/>
                    <a:pt x="197" y="459"/>
                  </a:cubicBezTo>
                  <a:cubicBezTo>
                    <a:pt x="224" y="454"/>
                    <a:pt x="224" y="454"/>
                    <a:pt x="224" y="454"/>
                  </a:cubicBezTo>
                  <a:cubicBezTo>
                    <a:pt x="252" y="450"/>
                    <a:pt x="252" y="450"/>
                    <a:pt x="252" y="450"/>
                  </a:cubicBezTo>
                  <a:lnTo>
                    <a:pt x="216" y="429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127000" prstMaterial="matte">
              <a:bevelT w="0" h="0" prst="softRound"/>
              <a:bevelB w="0" h="0" prst="softRound"/>
              <a:contourClr>
                <a:schemeClr val="bg1"/>
              </a:contourClr>
            </a:sp3d>
          </p:spPr>
          <p:txBody>
            <a:bodyPr/>
            <a:lstStyle/>
            <a:p>
              <a:pPr>
                <a:defRPr/>
              </a:pPr>
              <a:endParaRPr lang="de-DE" noProof="1"/>
            </a:p>
          </p:txBody>
        </p:sp>
      </p:grpSp>
      <p:sp>
        <p:nvSpPr>
          <p:cNvPr id="12" name="Tytuł 1"/>
          <p:cNvSpPr>
            <a:spLocks noGrp="1"/>
          </p:cNvSpPr>
          <p:nvPr>
            <p:ph type="title"/>
          </p:nvPr>
        </p:nvSpPr>
        <p:spPr>
          <a:xfrm>
            <a:off x="515436" y="446069"/>
            <a:ext cx="9072563" cy="87846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9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13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0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a 9"/>
          <p:cNvGraphicFramePr>
            <a:graphicFrameLocks noGrp="1"/>
          </p:cNvGraphicFramePr>
          <p:nvPr userDrawn="1"/>
        </p:nvGraphicFramePr>
        <p:xfrm>
          <a:off x="594821" y="1477950"/>
          <a:ext cx="8970369" cy="4927120"/>
        </p:xfrm>
        <a:graphic>
          <a:graphicData uri="http://schemas.openxmlformats.org/drawingml/2006/table">
            <a:tbl>
              <a:tblPr/>
              <a:tblGrid>
                <a:gridCol w="3845699"/>
                <a:gridCol w="1024934"/>
                <a:gridCol w="1024934"/>
                <a:gridCol w="1024934"/>
                <a:gridCol w="1024934"/>
                <a:gridCol w="1024934"/>
              </a:tblGrid>
              <a:tr h="32012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solidFill>
                            <a:srgbClr val="3A3A3A"/>
                          </a:solidFill>
                          <a:latin typeface="Calibri"/>
                          <a:ea typeface="Calibri"/>
                          <a:cs typeface="Times New Roman"/>
                        </a:rPr>
                        <a:t>Oceniana funkcjonalność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solidFill>
                            <a:srgbClr val="3A3A3A"/>
                          </a:solidFill>
                          <a:latin typeface="Calibri"/>
                          <a:ea typeface="Calibri"/>
                          <a:cs typeface="Times New Roman"/>
                        </a:rPr>
                        <a:t>Ocena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5321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3A3A3A"/>
                          </a:solidFill>
                          <a:latin typeface="Calibri"/>
                          <a:ea typeface="Calibri"/>
                          <a:cs typeface="Times New Roman"/>
                        </a:rPr>
                        <a:t>Bardzo niska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3A3A3A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3A3A3A"/>
                          </a:solidFill>
                          <a:latin typeface="Calibri"/>
                          <a:ea typeface="Calibri"/>
                          <a:cs typeface="Times New Roman"/>
                        </a:rPr>
                        <a:t>Niska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3A3A3A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3A3A3A"/>
                          </a:solidFill>
                          <a:latin typeface="Calibri"/>
                          <a:ea typeface="Calibri"/>
                          <a:cs typeface="Times New Roman"/>
                        </a:rPr>
                        <a:t>Przeciętna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3A3A3A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3A3A3A"/>
                          </a:solidFill>
                          <a:latin typeface="Calibri"/>
                          <a:ea typeface="Calibri"/>
                          <a:cs typeface="Times New Roman"/>
                        </a:rPr>
                        <a:t>Wysoka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3A3A3A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3A3A3A"/>
                          </a:solidFill>
                          <a:latin typeface="Calibri"/>
                          <a:ea typeface="Calibri"/>
                          <a:cs typeface="Times New Roman"/>
                        </a:rPr>
                        <a:t>Bardzo wysoka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3A3A3A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32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7E7E7E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Projektowanie procesu konsultacji odrębnie dla każdego tematu/projektu.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7E7E7E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751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7E7E7E"/>
                          </a:solidFill>
                          <a:latin typeface="Calibri"/>
                          <a:ea typeface="Calibri"/>
                          <a:cs typeface="Times New Roman"/>
                        </a:rPr>
                        <a:t>Zarządzanie przebiegiem konsultacji (harmonogram, zasoby ludzkie, rzeczowe i finansowe).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7E7E7E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2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7E7E7E"/>
                          </a:solidFill>
                          <a:latin typeface="Calibri"/>
                          <a:ea typeface="Calibri"/>
                          <a:cs typeface="Times New Roman"/>
                        </a:rPr>
                        <a:t>Udostępnianie dokumentacji i informacji dotyczących przedmiotu konsultacji.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32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7E7E7E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Prowadzenie badań i analiz związanych z przedmiotem konsultacji.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7E7E7E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53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7E7E7E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Prowadzenie konsultacji </a:t>
                      </a:r>
                      <a:r>
                        <a:rPr lang="pl-PL" sz="1300" dirty="0" err="1">
                          <a:solidFill>
                            <a:srgbClr val="7E7E7E"/>
                          </a:solidFill>
                          <a:latin typeface="Calibri"/>
                          <a:ea typeface="Calibri"/>
                          <a:cs typeface="Times New Roman"/>
                        </a:rPr>
                        <a:t>on-line</a:t>
                      </a:r>
                      <a:r>
                        <a:rPr lang="pl-PL" sz="1300" dirty="0">
                          <a:solidFill>
                            <a:srgbClr val="7E7E7E"/>
                          </a:solidFill>
                          <a:latin typeface="Calibri"/>
                          <a:ea typeface="Calibri"/>
                          <a:cs typeface="Times New Roman"/>
                        </a:rPr>
                        <a:t> (zbieranie: informacji, opinii, wniosków oraz stanowisk wobec proponowanych rozwiązań).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7E7E7E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753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7E7E7E"/>
                          </a:solidFill>
                          <a:latin typeface="Calibri"/>
                          <a:ea typeface="Calibri"/>
                          <a:cs typeface="Times New Roman"/>
                        </a:rPr>
                        <a:t>Dostęp do baz danych z wynikami własnych, wcześniejszych badań, analiz i konsultacji w celu dokonania analiz porównawczych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" name="Tytuł 1"/>
          <p:cNvSpPr>
            <a:spLocks noGrp="1"/>
          </p:cNvSpPr>
          <p:nvPr>
            <p:ph type="title"/>
          </p:nvPr>
        </p:nvSpPr>
        <p:spPr>
          <a:xfrm>
            <a:off x="515436" y="446069"/>
            <a:ext cx="9072563" cy="87846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6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9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8" name="Picture 2" descr="Herbmaly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64" y="6869878"/>
            <a:ext cx="499806" cy="60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7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026" name="Picture 2" descr="Herbmaly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64" y="6869878"/>
            <a:ext cx="499806" cy="60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6283" y="1398574"/>
            <a:ext cx="4452276" cy="500090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36569" y="1398574"/>
            <a:ext cx="4452276" cy="500090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7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8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0" name="Picture 2" descr="Herbmaly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64" y="6869878"/>
            <a:ext cx="499806" cy="60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031" y="1398573"/>
            <a:ext cx="4454027" cy="70521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031" y="2192329"/>
            <a:ext cx="4454027" cy="4206901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0818" y="1398573"/>
            <a:ext cx="4455776" cy="705219"/>
          </a:xfrm>
        </p:spPr>
        <p:txBody>
          <a:bodyPr anchor="b"/>
          <a:lstStyle>
            <a:lvl1pPr marL="0" indent="0">
              <a:buNone/>
              <a:defRPr lang="pl-PL" sz="15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marL="0" lvl="0" indent="0" algn="l" rtl="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C49500"/>
              </a:buClr>
              <a:buFont typeface="Wingdings" pitchFamily="2" charset="2"/>
              <a:buNone/>
            </a:pPr>
            <a:r>
              <a:rPr lang="pl-PL" dirty="0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0818" y="2192329"/>
            <a:ext cx="4455776" cy="4206901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515436" y="446069"/>
            <a:ext cx="9072563" cy="87846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10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11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3" name="Picture 2" descr="Herbmaly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64" y="6869878"/>
            <a:ext cx="499806" cy="60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5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6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8" name="Picture 2" descr="Herbmaly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64" y="6869878"/>
            <a:ext cx="499806" cy="60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300" y="4857793"/>
            <a:ext cx="8568531" cy="1501435"/>
          </a:xfrm>
        </p:spPr>
        <p:txBody>
          <a:bodyPr anchor="t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pl-PL" sz="5300" b="1" dirty="0">
                <a:solidFill>
                  <a:schemeClr val="tx2"/>
                </a:solidFill>
                <a:latin typeface="eurofurence light" pitchFamily="34" charset="0"/>
                <a:ea typeface="+mj-ea"/>
                <a:cs typeface="+mj-cs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300" y="3204115"/>
            <a:ext cx="8568531" cy="1653678"/>
          </a:xfrm>
        </p:spPr>
        <p:txBody>
          <a:bodyPr anchor="b"/>
          <a:lstStyle>
            <a:lvl1pPr marL="0" indent="0">
              <a:buNone/>
              <a:defRPr sz="2200"/>
            </a:lvl1pPr>
            <a:lvl2pPr marL="503920" indent="0">
              <a:buNone/>
              <a:defRPr sz="2000"/>
            </a:lvl2pPr>
            <a:lvl3pPr marL="1007838" indent="0">
              <a:buNone/>
              <a:defRPr sz="1800"/>
            </a:lvl3pPr>
            <a:lvl4pPr marL="1511758" indent="0">
              <a:buNone/>
              <a:defRPr sz="1500"/>
            </a:lvl4pPr>
            <a:lvl5pPr marL="2015677" indent="0">
              <a:buNone/>
              <a:defRPr sz="1500"/>
            </a:lvl5pPr>
            <a:lvl6pPr marL="2519597" indent="0">
              <a:buNone/>
              <a:defRPr sz="1500"/>
            </a:lvl6pPr>
            <a:lvl7pPr marL="3023515" indent="0">
              <a:buNone/>
              <a:defRPr sz="1500"/>
            </a:lvl7pPr>
            <a:lvl8pPr marL="3527435" indent="0">
              <a:buNone/>
              <a:defRPr sz="1500"/>
            </a:lvl8pPr>
            <a:lvl9pPr marL="4031354" indent="0">
              <a:buNone/>
              <a:defRPr sz="15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7" name="Prostokąt 6"/>
          <p:cNvSpPr/>
          <p:nvPr userDrawn="1"/>
        </p:nvSpPr>
        <p:spPr>
          <a:xfrm>
            <a:off x="8136282" y="6875481"/>
            <a:ext cx="1667060" cy="4762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grpSp>
        <p:nvGrpSpPr>
          <p:cNvPr id="4" name="Grupa 14"/>
          <p:cNvGrpSpPr/>
          <p:nvPr userDrawn="1"/>
        </p:nvGrpSpPr>
        <p:grpSpPr>
          <a:xfrm>
            <a:off x="0" y="446067"/>
            <a:ext cx="3532020" cy="7113608"/>
            <a:chOff x="0" y="404664"/>
            <a:chExt cx="3203848" cy="6453336"/>
          </a:xfrm>
        </p:grpSpPr>
        <p:sp>
          <p:nvSpPr>
            <p:cNvPr id="13" name="Schemat blokowy: proces 12"/>
            <p:cNvSpPr/>
            <p:nvPr userDrawn="1"/>
          </p:nvSpPr>
          <p:spPr>
            <a:xfrm>
              <a:off x="0" y="404664"/>
              <a:ext cx="2555776" cy="6453336"/>
            </a:xfrm>
            <a:prstGeom prst="flowChartProcess">
              <a:avLst/>
            </a:prstGeom>
            <a:solidFill>
              <a:schemeClr val="bg1">
                <a:lumMod val="75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4" name="Schemat blokowy: proces 13"/>
            <p:cNvSpPr/>
            <p:nvPr userDrawn="1"/>
          </p:nvSpPr>
          <p:spPr>
            <a:xfrm>
              <a:off x="2555776" y="404664"/>
              <a:ext cx="648072" cy="6453336"/>
            </a:xfrm>
            <a:prstGeom prst="flowChartProcess">
              <a:avLst/>
            </a:prstGeom>
            <a:solidFill>
              <a:srgbClr val="FFC000">
                <a:alpha val="16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9" name="Obraz 8" descr="Logo pion małe.emf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009504" y="6875483"/>
            <a:ext cx="793838" cy="61778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7" name="Picture 2" descr="Herbmaly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64" y="6869878"/>
            <a:ext cx="499806" cy="60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033" y="446067"/>
            <a:ext cx="3316456" cy="117704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246" y="446067"/>
            <a:ext cx="5635349" cy="603253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033" y="1727015"/>
            <a:ext cx="3316456" cy="4751591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8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0" name="Picture 2" descr="Herbmaly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64" y="6869878"/>
            <a:ext cx="499806" cy="60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5873" y="5049845"/>
            <a:ext cx="6048375" cy="47625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5873" y="5526098"/>
            <a:ext cx="6048375" cy="873130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9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7" name="Picture 2" descr="Herbmaly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64" y="6869878"/>
            <a:ext cx="499806" cy="60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7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9" name="Picture 2" descr="Herbmaly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64" y="6869878"/>
            <a:ext cx="499806" cy="60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80208" y="762967"/>
            <a:ext cx="2287391" cy="563650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6284" y="762967"/>
            <a:ext cx="6695915" cy="563650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7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8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t piramidalny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7" name="Trójkąt równoramienny 6"/>
          <p:cNvSpPr/>
          <p:nvPr userDrawn="1"/>
        </p:nvSpPr>
        <p:spPr>
          <a:xfrm>
            <a:off x="2628613" y="2192328"/>
            <a:ext cx="727731" cy="635004"/>
          </a:xfrm>
          <a:prstGeom prst="triangl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8" name="Trapez 7"/>
          <p:cNvSpPr/>
          <p:nvPr userDrawn="1"/>
        </p:nvSpPr>
        <p:spPr>
          <a:xfrm>
            <a:off x="601155" y="5526098"/>
            <a:ext cx="4439157" cy="635004"/>
          </a:xfrm>
          <a:prstGeom prst="trapezoid">
            <a:avLst>
              <a:gd name="adj" fmla="val 62958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10" name="Trapez 9"/>
          <p:cNvSpPr/>
          <p:nvPr userDrawn="1"/>
        </p:nvSpPr>
        <p:spPr>
          <a:xfrm>
            <a:off x="1121288" y="4652968"/>
            <a:ext cx="3452929" cy="635004"/>
          </a:xfrm>
          <a:prstGeom prst="trapezoid">
            <a:avLst>
              <a:gd name="adj" fmla="val 62958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11" name="Trapez 10"/>
          <p:cNvSpPr/>
          <p:nvPr userDrawn="1"/>
        </p:nvSpPr>
        <p:spPr>
          <a:xfrm>
            <a:off x="1626809" y="3815389"/>
            <a:ext cx="2552866" cy="635004"/>
          </a:xfrm>
          <a:prstGeom prst="trapezoid">
            <a:avLst>
              <a:gd name="adj" fmla="val 62958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12" name="Trapez 11"/>
          <p:cNvSpPr/>
          <p:nvPr userDrawn="1"/>
        </p:nvSpPr>
        <p:spPr>
          <a:xfrm>
            <a:off x="2132330" y="2986083"/>
            <a:ext cx="1639411" cy="635004"/>
          </a:xfrm>
          <a:prstGeom prst="trapezoid">
            <a:avLst>
              <a:gd name="adj" fmla="val 62958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13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040313" y="1477948"/>
            <a:ext cx="4535160" cy="492128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pic>
        <p:nvPicPr>
          <p:cNvPr id="17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t piramidalny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 userDrawn="1"/>
        </p:nvSpPr>
        <p:spPr>
          <a:xfrm>
            <a:off x="515435" y="2466974"/>
            <a:ext cx="9049755" cy="764539"/>
          </a:xfrm>
          <a:prstGeom prst="roundRect">
            <a:avLst>
              <a:gd name="adj" fmla="val 6545"/>
            </a:avLst>
          </a:prstGeom>
          <a:solidFill>
            <a:schemeClr val="tx1">
              <a:lumMod val="50000"/>
              <a:lumOff val="50000"/>
              <a:alpha val="10000"/>
            </a:schemeClr>
          </a:solidFill>
          <a:ln w="6350"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97908" tIns="50392" rIns="100783" bIns="50392" rtlCol="0" anchor="ctr">
            <a:normAutofit/>
          </a:bodyPr>
          <a:lstStyle/>
          <a:p>
            <a:pPr algn="l"/>
            <a:endParaRPr lang="pl-PL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515435" y="3303586"/>
            <a:ext cx="9049755" cy="764539"/>
          </a:xfrm>
          <a:prstGeom prst="roundRect">
            <a:avLst>
              <a:gd name="adj" fmla="val 6545"/>
            </a:avLst>
          </a:prstGeom>
          <a:solidFill>
            <a:schemeClr val="tx1">
              <a:lumMod val="50000"/>
              <a:lumOff val="50000"/>
              <a:alpha val="10000"/>
            </a:schemeClr>
          </a:solidFill>
          <a:ln w="6350"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97908" tIns="50392" rIns="100783" bIns="50392" rtlCol="0" anchor="ctr">
            <a:normAutofit/>
          </a:bodyPr>
          <a:lstStyle/>
          <a:p>
            <a:pPr algn="l"/>
            <a:endParaRPr lang="pl-PL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Prostokąt zaokrąglony 15"/>
          <p:cNvSpPr/>
          <p:nvPr userDrawn="1"/>
        </p:nvSpPr>
        <p:spPr>
          <a:xfrm>
            <a:off x="515435" y="4132891"/>
            <a:ext cx="9049755" cy="764539"/>
          </a:xfrm>
          <a:prstGeom prst="roundRect">
            <a:avLst>
              <a:gd name="adj" fmla="val 6545"/>
            </a:avLst>
          </a:prstGeom>
          <a:solidFill>
            <a:schemeClr val="tx1">
              <a:lumMod val="50000"/>
              <a:lumOff val="50000"/>
              <a:alpha val="10000"/>
            </a:schemeClr>
          </a:solidFill>
          <a:ln w="6350"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97908" tIns="50392" rIns="100783" bIns="50392" rtlCol="0" anchor="ctr">
            <a:normAutofit/>
          </a:bodyPr>
          <a:lstStyle/>
          <a:p>
            <a:pPr algn="l"/>
            <a:endParaRPr lang="pl-PL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Prostokąt zaokrąglony 16"/>
          <p:cNvSpPr/>
          <p:nvPr userDrawn="1"/>
        </p:nvSpPr>
        <p:spPr>
          <a:xfrm>
            <a:off x="515435" y="4970471"/>
            <a:ext cx="9049755" cy="764539"/>
          </a:xfrm>
          <a:prstGeom prst="roundRect">
            <a:avLst>
              <a:gd name="adj" fmla="val 6545"/>
            </a:avLst>
          </a:prstGeom>
          <a:solidFill>
            <a:schemeClr val="tx1">
              <a:lumMod val="50000"/>
              <a:lumOff val="50000"/>
              <a:alpha val="10000"/>
            </a:schemeClr>
          </a:solidFill>
          <a:ln w="6350"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97908" tIns="50392" rIns="100783" bIns="50392" rtlCol="0" anchor="ctr">
            <a:normAutofit/>
          </a:bodyPr>
          <a:lstStyle/>
          <a:p>
            <a:pPr algn="l"/>
            <a:endParaRPr lang="pl-PL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515435" y="1636699"/>
            <a:ext cx="9049755" cy="764539"/>
          </a:xfrm>
          <a:prstGeom prst="roundRect">
            <a:avLst>
              <a:gd name="adj" fmla="val 6545"/>
            </a:avLst>
          </a:prstGeom>
          <a:solidFill>
            <a:schemeClr val="tx1">
              <a:lumMod val="50000"/>
              <a:lumOff val="50000"/>
              <a:alpha val="10000"/>
            </a:schemeClr>
          </a:solidFill>
          <a:ln w="6350"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97908" tIns="50392" rIns="100783" bIns="50392" rtlCol="0" anchor="ctr">
            <a:normAutofit/>
          </a:bodyPr>
          <a:lstStyle/>
          <a:p>
            <a:pPr algn="l"/>
            <a:endParaRPr lang="pl-PL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Trójkąt równoramienny 6"/>
          <p:cNvSpPr/>
          <p:nvPr userDrawn="1"/>
        </p:nvSpPr>
        <p:spPr>
          <a:xfrm>
            <a:off x="2787379" y="1636699"/>
            <a:ext cx="793838" cy="635004"/>
          </a:xfrm>
          <a:prstGeom prst="triangl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r>
              <a:rPr lang="pl-PL" dirty="0" smtClean="0"/>
              <a:t>A</a:t>
            </a:r>
            <a:endParaRPr lang="pl-PL" dirty="0"/>
          </a:p>
        </p:txBody>
      </p:sp>
      <p:sp>
        <p:nvSpPr>
          <p:cNvPr id="8" name="Trapez 7"/>
          <p:cNvSpPr/>
          <p:nvPr userDrawn="1"/>
        </p:nvSpPr>
        <p:spPr>
          <a:xfrm>
            <a:off x="759923" y="4985078"/>
            <a:ext cx="4842413" cy="635004"/>
          </a:xfrm>
          <a:prstGeom prst="trapezoid">
            <a:avLst>
              <a:gd name="adj" fmla="val 62958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r>
              <a:rPr lang="pl-PL" smtClean="0"/>
              <a:t>E</a:t>
            </a:r>
            <a:endParaRPr lang="pl-PL"/>
          </a:p>
        </p:txBody>
      </p:sp>
      <p:sp>
        <p:nvSpPr>
          <p:cNvPr id="10" name="Trapez 9"/>
          <p:cNvSpPr/>
          <p:nvPr userDrawn="1"/>
        </p:nvSpPr>
        <p:spPr>
          <a:xfrm>
            <a:off x="1280054" y="4111947"/>
            <a:ext cx="3766595" cy="635004"/>
          </a:xfrm>
          <a:prstGeom prst="trapezoid">
            <a:avLst>
              <a:gd name="adj" fmla="val 62958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r>
              <a:rPr lang="pl-PL" smtClean="0"/>
              <a:t>D</a:t>
            </a:r>
            <a:endParaRPr lang="pl-PL"/>
          </a:p>
        </p:txBody>
      </p:sp>
      <p:sp>
        <p:nvSpPr>
          <p:cNvPr id="11" name="Trapez 10"/>
          <p:cNvSpPr/>
          <p:nvPr userDrawn="1"/>
        </p:nvSpPr>
        <p:spPr>
          <a:xfrm>
            <a:off x="1785576" y="3274369"/>
            <a:ext cx="2784770" cy="635004"/>
          </a:xfrm>
          <a:prstGeom prst="trapezoid">
            <a:avLst>
              <a:gd name="adj" fmla="val 62958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r>
              <a:rPr lang="pl-PL" smtClean="0"/>
              <a:t>C</a:t>
            </a:r>
            <a:endParaRPr lang="pl-PL"/>
          </a:p>
        </p:txBody>
      </p:sp>
      <p:sp>
        <p:nvSpPr>
          <p:cNvPr id="12" name="Trapez 11"/>
          <p:cNvSpPr/>
          <p:nvPr userDrawn="1"/>
        </p:nvSpPr>
        <p:spPr>
          <a:xfrm>
            <a:off x="2291098" y="2445062"/>
            <a:ext cx="1788336" cy="635004"/>
          </a:xfrm>
          <a:prstGeom prst="trapezoid">
            <a:avLst>
              <a:gd name="adj" fmla="val 62958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r>
              <a:rPr lang="pl-PL" smtClean="0"/>
              <a:t>B</a:t>
            </a:r>
            <a:endParaRPr lang="pl-PL"/>
          </a:p>
        </p:txBody>
      </p:sp>
      <p:sp>
        <p:nvSpPr>
          <p:cNvPr id="18" name="Tytuł 1"/>
          <p:cNvSpPr txBox="1">
            <a:spLocks/>
          </p:cNvSpPr>
          <p:nvPr userDrawn="1"/>
        </p:nvSpPr>
        <p:spPr>
          <a:xfrm>
            <a:off x="5595999" y="1636699"/>
            <a:ext cx="3901211" cy="793755"/>
          </a:xfrm>
          <a:prstGeom prst="rect">
            <a:avLst/>
          </a:prstGeom>
        </p:spPr>
        <p:txBody>
          <a:bodyPr lIns="100783" tIns="50392" rIns="100783" bIns="50392" anchor="ctr"/>
          <a:lstStyle>
            <a:lvl1pPr algn="l">
              <a:defRPr sz="2000" b="1"/>
            </a:lvl1pPr>
          </a:lstStyle>
          <a:p>
            <a:pPr marL="0" marR="0" lvl="0" indent="0" algn="l" defTabSz="10078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Kliknij, aby edytować styl</a:t>
            </a: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ytuł 1"/>
          <p:cNvSpPr txBox="1">
            <a:spLocks/>
          </p:cNvSpPr>
          <p:nvPr userDrawn="1"/>
        </p:nvSpPr>
        <p:spPr>
          <a:xfrm>
            <a:off x="5595999" y="2430454"/>
            <a:ext cx="3901211" cy="793755"/>
          </a:xfrm>
          <a:prstGeom prst="rect">
            <a:avLst/>
          </a:prstGeom>
        </p:spPr>
        <p:txBody>
          <a:bodyPr lIns="100783" tIns="50392" rIns="100783" bIns="50392" anchor="ctr"/>
          <a:lstStyle>
            <a:lvl1pPr algn="l">
              <a:defRPr sz="2000" b="1"/>
            </a:lvl1pPr>
          </a:lstStyle>
          <a:p>
            <a:pPr marL="0" marR="0" lvl="0" indent="0" algn="l" defTabSz="10078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Kliknij, aby edytować styl</a:t>
            </a: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ytuł 1"/>
          <p:cNvSpPr txBox="1">
            <a:spLocks/>
          </p:cNvSpPr>
          <p:nvPr userDrawn="1"/>
        </p:nvSpPr>
        <p:spPr>
          <a:xfrm>
            <a:off x="5595999" y="3303586"/>
            <a:ext cx="3901211" cy="793755"/>
          </a:xfrm>
          <a:prstGeom prst="rect">
            <a:avLst/>
          </a:prstGeom>
        </p:spPr>
        <p:txBody>
          <a:bodyPr lIns="100783" tIns="50392" rIns="100783" bIns="50392" anchor="ctr"/>
          <a:lstStyle>
            <a:lvl1pPr algn="l">
              <a:defRPr sz="2000" b="1"/>
            </a:lvl1pPr>
          </a:lstStyle>
          <a:p>
            <a:pPr marL="0" marR="0" lvl="0" indent="0" algn="l" defTabSz="10078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Kliknij, aby edytować styl</a:t>
            </a: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ytuł 1"/>
          <p:cNvSpPr txBox="1">
            <a:spLocks/>
          </p:cNvSpPr>
          <p:nvPr userDrawn="1"/>
        </p:nvSpPr>
        <p:spPr>
          <a:xfrm>
            <a:off x="5595999" y="4097339"/>
            <a:ext cx="3901211" cy="793755"/>
          </a:xfrm>
          <a:prstGeom prst="rect">
            <a:avLst/>
          </a:prstGeom>
        </p:spPr>
        <p:txBody>
          <a:bodyPr lIns="100783" tIns="50392" rIns="100783" bIns="50392" anchor="ctr"/>
          <a:lstStyle>
            <a:lvl1pPr algn="l">
              <a:defRPr sz="2000" b="1"/>
            </a:lvl1pPr>
          </a:lstStyle>
          <a:p>
            <a:pPr marL="0" marR="0" lvl="0" indent="0" algn="l" defTabSz="10078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Kliknij, aby edytować styl</a:t>
            </a: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ytuł 1"/>
          <p:cNvSpPr txBox="1">
            <a:spLocks/>
          </p:cNvSpPr>
          <p:nvPr userDrawn="1"/>
        </p:nvSpPr>
        <p:spPr>
          <a:xfrm>
            <a:off x="5595999" y="4970471"/>
            <a:ext cx="3901211" cy="793755"/>
          </a:xfrm>
          <a:prstGeom prst="rect">
            <a:avLst/>
          </a:prstGeom>
        </p:spPr>
        <p:txBody>
          <a:bodyPr lIns="100783" tIns="50392" rIns="100783" bIns="50392" anchor="ctr"/>
          <a:lstStyle>
            <a:lvl1pPr algn="l">
              <a:defRPr sz="2000" b="1"/>
            </a:lvl1pPr>
          </a:lstStyle>
          <a:p>
            <a:pPr marL="0" marR="0" lvl="0" indent="0" algn="l" defTabSz="10078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Kliknij, aby edytować styl</a:t>
            </a: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ytuł 1"/>
          <p:cNvSpPr>
            <a:spLocks noGrp="1"/>
          </p:cNvSpPr>
          <p:nvPr>
            <p:ph type="title"/>
          </p:nvPr>
        </p:nvSpPr>
        <p:spPr>
          <a:xfrm>
            <a:off x="515436" y="446069"/>
            <a:ext cx="9072563" cy="87846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26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pic>
        <p:nvPicPr>
          <p:cNvPr id="24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t ko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44"/>
          <p:cNvGrpSpPr/>
          <p:nvPr userDrawn="1"/>
        </p:nvGrpSpPr>
        <p:grpSpPr>
          <a:xfrm>
            <a:off x="2658799" y="1160446"/>
            <a:ext cx="4604263" cy="4841905"/>
            <a:chOff x="4937130" y="2033588"/>
            <a:chExt cx="2782887" cy="3000375"/>
          </a:xfrm>
          <a:solidFill>
            <a:schemeClr val="bg1">
              <a:lumMod val="65000"/>
            </a:schemeClr>
          </a:solidFill>
          <a:effectLst>
            <a:outerShdw blurRad="635000" dist="50800" dir="6720000" algn="ctr" rotWithShape="0">
              <a:srgbClr val="000000">
                <a:alpha val="80000"/>
              </a:srgbClr>
            </a:outerShdw>
          </a:effectLst>
          <a:scene3d>
            <a:camera prst="perspectiveFront" fov="5400000">
              <a:rot lat="18609801" lon="17965058" rev="3904819"/>
            </a:camera>
            <a:lightRig rig="threePt" dir="t"/>
          </a:scene3d>
        </p:grpSpPr>
        <p:sp>
          <p:nvSpPr>
            <p:cNvPr id="10" name="Freeform 50"/>
            <p:cNvSpPr>
              <a:spLocks/>
            </p:cNvSpPr>
            <p:nvPr/>
          </p:nvSpPr>
          <p:spPr bwMode="gray">
            <a:xfrm>
              <a:off x="4937130" y="2033588"/>
              <a:ext cx="1730375" cy="2087562"/>
            </a:xfrm>
            <a:custGeom>
              <a:avLst/>
              <a:gdLst>
                <a:gd name="T0" fmla="*/ 2147483647 w 365"/>
                <a:gd name="T1" fmla="*/ 1004079605 h 437"/>
                <a:gd name="T2" fmla="*/ 2147483647 w 365"/>
                <a:gd name="T3" fmla="*/ 502042191 h 437"/>
                <a:gd name="T4" fmla="*/ 2147483647 w 365"/>
                <a:gd name="T5" fmla="*/ 0 h 437"/>
                <a:gd name="T6" fmla="*/ 2147483647 w 365"/>
                <a:gd name="T7" fmla="*/ 981259729 h 437"/>
                <a:gd name="T8" fmla="*/ 0 w 365"/>
                <a:gd name="T9" fmla="*/ 2147483647 h 437"/>
                <a:gd name="T10" fmla="*/ 404547466 w 365"/>
                <a:gd name="T11" fmla="*/ 2147483647 h 437"/>
                <a:gd name="T12" fmla="*/ 898989068 w 365"/>
                <a:gd name="T13" fmla="*/ 2147483647 h 437"/>
                <a:gd name="T14" fmla="*/ 2147483647 w 365"/>
                <a:gd name="T15" fmla="*/ 2147483647 h 437"/>
                <a:gd name="T16" fmla="*/ 2147483647 w 365"/>
                <a:gd name="T17" fmla="*/ 2147483647 h 437"/>
                <a:gd name="T18" fmla="*/ 2147483647 w 365"/>
                <a:gd name="T19" fmla="*/ 2147483647 h 437"/>
                <a:gd name="T20" fmla="*/ 2147483647 w 365"/>
                <a:gd name="T21" fmla="*/ 2147483647 h 437"/>
                <a:gd name="T22" fmla="*/ 2147483647 w 365"/>
                <a:gd name="T23" fmla="*/ 2147483647 h 437"/>
                <a:gd name="T24" fmla="*/ 2147483647 w 365"/>
                <a:gd name="T25" fmla="*/ 2147483647 h 437"/>
                <a:gd name="T26" fmla="*/ 2147483647 w 365"/>
                <a:gd name="T27" fmla="*/ 2147483647 h 437"/>
                <a:gd name="T28" fmla="*/ 2147483647 w 365"/>
                <a:gd name="T29" fmla="*/ 1004079605 h 4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65"/>
                <a:gd name="T46" fmla="*/ 0 h 437"/>
                <a:gd name="T47" fmla="*/ 365 w 365"/>
                <a:gd name="T48" fmla="*/ 437 h 4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65" h="437">
                  <a:moveTo>
                    <a:pt x="322" y="44"/>
                  </a:moveTo>
                  <a:cubicBezTo>
                    <a:pt x="304" y="22"/>
                    <a:pt x="304" y="22"/>
                    <a:pt x="304" y="22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43"/>
                    <a:pt x="286" y="43"/>
                    <a:pt x="286" y="43"/>
                  </a:cubicBezTo>
                  <a:cubicBezTo>
                    <a:pt x="127" y="46"/>
                    <a:pt x="0" y="176"/>
                    <a:pt x="0" y="335"/>
                  </a:cubicBezTo>
                  <a:cubicBezTo>
                    <a:pt x="0" y="371"/>
                    <a:pt x="6" y="405"/>
                    <a:pt x="18" y="437"/>
                  </a:cubicBezTo>
                  <a:cubicBezTo>
                    <a:pt x="40" y="377"/>
                    <a:pt x="40" y="377"/>
                    <a:pt x="40" y="377"/>
                  </a:cubicBezTo>
                  <a:cubicBezTo>
                    <a:pt x="115" y="389"/>
                    <a:pt x="115" y="389"/>
                    <a:pt x="115" y="389"/>
                  </a:cubicBezTo>
                  <a:cubicBezTo>
                    <a:pt x="100" y="342"/>
                    <a:pt x="105" y="289"/>
                    <a:pt x="132" y="242"/>
                  </a:cubicBezTo>
                  <a:cubicBezTo>
                    <a:pt x="165" y="185"/>
                    <a:pt x="224" y="152"/>
                    <a:pt x="286" y="149"/>
                  </a:cubicBezTo>
                  <a:cubicBezTo>
                    <a:pt x="286" y="191"/>
                    <a:pt x="286" y="191"/>
                    <a:pt x="286" y="191"/>
                  </a:cubicBezTo>
                  <a:cubicBezTo>
                    <a:pt x="304" y="169"/>
                    <a:pt x="304" y="169"/>
                    <a:pt x="304" y="169"/>
                  </a:cubicBezTo>
                  <a:cubicBezTo>
                    <a:pt x="319" y="151"/>
                    <a:pt x="319" y="151"/>
                    <a:pt x="319" y="151"/>
                  </a:cubicBezTo>
                  <a:cubicBezTo>
                    <a:pt x="365" y="96"/>
                    <a:pt x="365" y="96"/>
                    <a:pt x="365" y="96"/>
                  </a:cubicBezTo>
                  <a:lnTo>
                    <a:pt x="322" y="44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127000" prstMaterial="matte">
              <a:bevelT w="0" h="0" prst="softRound"/>
              <a:bevelB w="0" h="0" prst="softRound"/>
              <a:contourClr>
                <a:schemeClr val="bg1"/>
              </a:contourClr>
            </a:sp3d>
          </p:spPr>
          <p:txBody>
            <a:bodyPr/>
            <a:lstStyle/>
            <a:p>
              <a:pPr>
                <a:defRPr/>
              </a:pPr>
              <a:endParaRPr lang="de-DE" noProof="1"/>
            </a:p>
          </p:txBody>
        </p:sp>
        <p:sp>
          <p:nvSpPr>
            <p:cNvPr id="11" name="Freeform 51"/>
            <p:cNvSpPr>
              <a:spLocks/>
            </p:cNvSpPr>
            <p:nvPr/>
          </p:nvSpPr>
          <p:spPr bwMode="gray">
            <a:xfrm>
              <a:off x="4965705" y="3906838"/>
              <a:ext cx="2428875" cy="1127125"/>
            </a:xfrm>
            <a:custGeom>
              <a:avLst/>
              <a:gdLst>
                <a:gd name="T0" fmla="*/ 2147483647 w 512"/>
                <a:gd name="T1" fmla="*/ 2147483647 h 236"/>
                <a:gd name="T2" fmla="*/ 2147483647 w 512"/>
                <a:gd name="T3" fmla="*/ 1596682593 h 236"/>
                <a:gd name="T4" fmla="*/ 2147483647 w 512"/>
                <a:gd name="T5" fmla="*/ 2147483647 h 236"/>
                <a:gd name="T6" fmla="*/ 2147483647 w 512"/>
                <a:gd name="T7" fmla="*/ 958008541 h 236"/>
                <a:gd name="T8" fmla="*/ 2147483647 w 512"/>
                <a:gd name="T9" fmla="*/ 479004271 h 236"/>
                <a:gd name="T10" fmla="*/ 2147483647 w 512"/>
                <a:gd name="T11" fmla="*/ 364954533 h 236"/>
                <a:gd name="T12" fmla="*/ 2147483647 w 512"/>
                <a:gd name="T13" fmla="*/ 273714669 h 236"/>
                <a:gd name="T14" fmla="*/ 967697791 w 512"/>
                <a:gd name="T15" fmla="*/ 0 h 236"/>
                <a:gd name="T16" fmla="*/ 450091344 w 512"/>
                <a:gd name="T17" fmla="*/ 1459822909 h 236"/>
                <a:gd name="T18" fmla="*/ 225045672 w 512"/>
                <a:gd name="T19" fmla="*/ 2052876767 h 236"/>
                <a:gd name="T20" fmla="*/ 0 w 512"/>
                <a:gd name="T21" fmla="*/ 2147483647 h 236"/>
                <a:gd name="T22" fmla="*/ 810162552 w 512"/>
                <a:gd name="T23" fmla="*/ 2147483647 h 236"/>
                <a:gd name="T24" fmla="*/ 2147483647 w 512"/>
                <a:gd name="T25" fmla="*/ 2147483647 h 236"/>
                <a:gd name="T26" fmla="*/ 2147483647 w 512"/>
                <a:gd name="T27" fmla="*/ 2147483647 h 236"/>
                <a:gd name="T28" fmla="*/ 2147483647 w 512"/>
                <a:gd name="T29" fmla="*/ 2147483647 h 2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12"/>
                <a:gd name="T46" fmla="*/ 0 h 236"/>
                <a:gd name="T47" fmla="*/ 512 w 512"/>
                <a:gd name="T48" fmla="*/ 236 h 2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12" h="236">
                  <a:moveTo>
                    <a:pt x="449" y="141"/>
                  </a:moveTo>
                  <a:cubicBezTo>
                    <a:pt x="422" y="70"/>
                    <a:pt x="422" y="70"/>
                    <a:pt x="422" y="70"/>
                  </a:cubicBezTo>
                  <a:cubicBezTo>
                    <a:pt x="365" y="132"/>
                    <a:pt x="270" y="148"/>
                    <a:pt x="194" y="104"/>
                  </a:cubicBezTo>
                  <a:cubicBezTo>
                    <a:pt x="166" y="89"/>
                    <a:pt x="145" y="67"/>
                    <a:pt x="129" y="42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37" y="16"/>
                    <a:pt x="137" y="16"/>
                    <a:pt x="137" y="16"/>
                  </a:cubicBezTo>
                  <a:cubicBezTo>
                    <a:pt x="114" y="12"/>
                    <a:pt x="114" y="12"/>
                    <a:pt x="114" y="12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10" y="90"/>
                    <a:pt x="10" y="90"/>
                    <a:pt x="10" y="9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36" y="96"/>
                    <a:pt x="36" y="96"/>
                    <a:pt x="36" y="96"/>
                  </a:cubicBezTo>
                  <a:cubicBezTo>
                    <a:pt x="88" y="180"/>
                    <a:pt x="181" y="236"/>
                    <a:pt x="287" y="236"/>
                  </a:cubicBezTo>
                  <a:cubicBezTo>
                    <a:pt x="377" y="236"/>
                    <a:pt x="458" y="195"/>
                    <a:pt x="512" y="130"/>
                  </a:cubicBezTo>
                  <a:lnTo>
                    <a:pt x="449" y="141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127000" prstMaterial="matte">
              <a:bevelT w="0" h="0" prst="softRound"/>
              <a:bevelB w="0" h="0" prst="softRound"/>
              <a:contourClr>
                <a:schemeClr val="bg1"/>
              </a:contourClr>
            </a:sp3d>
          </p:spPr>
          <p:txBody>
            <a:bodyPr/>
            <a:lstStyle/>
            <a:p>
              <a:pPr>
                <a:defRPr/>
              </a:pPr>
              <a:endParaRPr lang="de-DE" noProof="1"/>
            </a:p>
          </p:txBody>
        </p:sp>
        <p:sp>
          <p:nvSpPr>
            <p:cNvPr id="12" name="Freeform 52"/>
            <p:cNvSpPr>
              <a:spLocks/>
            </p:cNvSpPr>
            <p:nvPr/>
          </p:nvSpPr>
          <p:spPr bwMode="gray">
            <a:xfrm>
              <a:off x="6521455" y="2259013"/>
              <a:ext cx="1198562" cy="2244725"/>
            </a:xfrm>
            <a:custGeom>
              <a:avLst/>
              <a:gdLst>
                <a:gd name="T0" fmla="*/ 2147483647 w 252"/>
                <a:gd name="T1" fmla="*/ 2147483647 h 470"/>
                <a:gd name="T2" fmla="*/ 2147483647 w 252"/>
                <a:gd name="T3" fmla="*/ 2147483647 h 470"/>
                <a:gd name="T4" fmla="*/ 180973380 w 252"/>
                <a:gd name="T5" fmla="*/ 0 h 470"/>
                <a:gd name="T6" fmla="*/ 1108451094 w 252"/>
                <a:gd name="T7" fmla="*/ 1117705898 h 470"/>
                <a:gd name="T8" fmla="*/ 0 w 252"/>
                <a:gd name="T9" fmla="*/ 2147483647 h 470"/>
                <a:gd name="T10" fmla="*/ 1176312516 w 252"/>
                <a:gd name="T11" fmla="*/ 2147483647 h 470"/>
                <a:gd name="T12" fmla="*/ 2147483647 w 252"/>
                <a:gd name="T13" fmla="*/ 2147483647 h 470"/>
                <a:gd name="T14" fmla="*/ 1968062703 w 252"/>
                <a:gd name="T15" fmla="*/ 2147483647 h 470"/>
                <a:gd name="T16" fmla="*/ 2147483647 w 252"/>
                <a:gd name="T17" fmla="*/ 2147483647 h 470"/>
                <a:gd name="T18" fmla="*/ 2147483647 w 252"/>
                <a:gd name="T19" fmla="*/ 2147483647 h 470"/>
                <a:gd name="T20" fmla="*/ 2147483647 w 252"/>
                <a:gd name="T21" fmla="*/ 2147483647 h 470"/>
                <a:gd name="T22" fmla="*/ 2147483647 w 252"/>
                <a:gd name="T23" fmla="*/ 2147483647 h 470"/>
                <a:gd name="T24" fmla="*/ 2147483647 w 252"/>
                <a:gd name="T25" fmla="*/ 2147483647 h 470"/>
                <a:gd name="T26" fmla="*/ 2147483647 w 252"/>
                <a:gd name="T27" fmla="*/ 2147483647 h 470"/>
                <a:gd name="T28" fmla="*/ 2147483647 w 252"/>
                <a:gd name="T29" fmla="*/ 2147483647 h 47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2"/>
                <a:gd name="T46" fmla="*/ 0 h 470"/>
                <a:gd name="T47" fmla="*/ 252 w 252"/>
                <a:gd name="T48" fmla="*/ 470 h 47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2" h="470">
                  <a:moveTo>
                    <a:pt x="216" y="429"/>
                  </a:moveTo>
                  <a:cubicBezTo>
                    <a:pt x="238" y="387"/>
                    <a:pt x="251" y="339"/>
                    <a:pt x="251" y="288"/>
                  </a:cubicBezTo>
                  <a:cubicBezTo>
                    <a:pt x="251" y="144"/>
                    <a:pt x="146" y="23"/>
                    <a:pt x="8" y="0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18" y="111"/>
                    <a:pt x="35" y="118"/>
                    <a:pt x="52" y="127"/>
                  </a:cubicBezTo>
                  <a:cubicBezTo>
                    <a:pt x="139" y="177"/>
                    <a:pt x="170" y="287"/>
                    <a:pt x="123" y="375"/>
                  </a:cubicBezTo>
                  <a:cubicBezTo>
                    <a:pt x="87" y="354"/>
                    <a:pt x="87" y="354"/>
                    <a:pt x="87" y="354"/>
                  </a:cubicBezTo>
                  <a:cubicBezTo>
                    <a:pt x="97" y="381"/>
                    <a:pt x="97" y="381"/>
                    <a:pt x="97" y="381"/>
                  </a:cubicBezTo>
                  <a:cubicBezTo>
                    <a:pt x="105" y="403"/>
                    <a:pt x="105" y="403"/>
                    <a:pt x="105" y="403"/>
                  </a:cubicBezTo>
                  <a:cubicBezTo>
                    <a:pt x="130" y="470"/>
                    <a:pt x="130" y="470"/>
                    <a:pt x="130" y="470"/>
                  </a:cubicBezTo>
                  <a:cubicBezTo>
                    <a:pt x="197" y="459"/>
                    <a:pt x="197" y="459"/>
                    <a:pt x="197" y="459"/>
                  </a:cubicBezTo>
                  <a:cubicBezTo>
                    <a:pt x="224" y="454"/>
                    <a:pt x="224" y="454"/>
                    <a:pt x="224" y="454"/>
                  </a:cubicBezTo>
                  <a:cubicBezTo>
                    <a:pt x="252" y="450"/>
                    <a:pt x="252" y="450"/>
                    <a:pt x="252" y="450"/>
                  </a:cubicBezTo>
                  <a:lnTo>
                    <a:pt x="216" y="429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127000" prstMaterial="matte">
              <a:bevelT w="0" h="0" prst="softRound"/>
              <a:bevelB w="0" h="0" prst="softRound"/>
              <a:contourClr>
                <a:schemeClr val="bg1"/>
              </a:contourClr>
            </a:sp3d>
          </p:spPr>
          <p:txBody>
            <a:bodyPr/>
            <a:lstStyle/>
            <a:p>
              <a:pPr>
                <a:defRPr/>
              </a:pPr>
              <a:endParaRPr lang="de-DE" noProof="1"/>
            </a:p>
          </p:txBody>
        </p:sp>
      </p:grpSp>
      <p:sp>
        <p:nvSpPr>
          <p:cNvPr id="15" name="Tytuł 1"/>
          <p:cNvSpPr>
            <a:spLocks noGrp="1"/>
          </p:cNvSpPr>
          <p:nvPr>
            <p:ph type="title"/>
          </p:nvPr>
        </p:nvSpPr>
        <p:spPr>
          <a:xfrm>
            <a:off x="515436" y="446069"/>
            <a:ext cx="9072563" cy="87846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16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pic>
        <p:nvPicPr>
          <p:cNvPr id="9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zał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grpSp>
        <p:nvGrpSpPr>
          <p:cNvPr id="3" name="Gruppieren 19"/>
          <p:cNvGrpSpPr/>
          <p:nvPr userDrawn="1"/>
        </p:nvGrpSpPr>
        <p:grpSpPr>
          <a:xfrm>
            <a:off x="1706192" y="2906707"/>
            <a:ext cx="6985776" cy="3038440"/>
            <a:chOff x="-6894285" y="1739187"/>
            <a:chExt cx="6883976" cy="2972442"/>
          </a:xfrm>
          <a:effectLst>
            <a:outerShdw blurRad="685800" dist="88900" dir="2700000" sx="107000" sy="107000" algn="ctr" rotWithShape="0">
              <a:srgbClr val="000000">
                <a:alpha val="62000"/>
              </a:srgbClr>
            </a:outerShdw>
          </a:effectLst>
          <a:scene3d>
            <a:camera prst="isometricOffAxis1Right">
              <a:rot lat="20255818" lon="21119287" rev="56846"/>
            </a:camera>
            <a:lightRig rig="threePt" dir="t">
              <a:rot lat="0" lon="0" rev="2400000"/>
            </a:lightRig>
          </a:scene3d>
        </p:grpSpPr>
        <p:sp>
          <p:nvSpPr>
            <p:cNvPr id="9" name="Pfeil nach links 15"/>
            <p:cNvSpPr/>
            <p:nvPr/>
          </p:nvSpPr>
          <p:spPr>
            <a:xfrm>
              <a:off x="-3800134" y="1739187"/>
              <a:ext cx="3789825" cy="2053073"/>
            </a:xfrm>
            <a:prstGeom prst="leftArrow">
              <a:avLst>
                <a:gd name="adj1" fmla="val 48544"/>
                <a:gd name="adj2" fmla="val 83864"/>
              </a:avLst>
            </a:prstGeom>
            <a:solidFill>
              <a:schemeClr val="bg1">
                <a:lumMod val="65000"/>
              </a:schemeClr>
            </a:solidFill>
            <a:ln w="317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l-PL" sz="3500" noProof="1" smtClean="0">
                  <a:solidFill>
                    <a:schemeClr val="tx1"/>
                  </a:solidFill>
                </a:rPr>
                <a:t>Jacek</a:t>
              </a:r>
              <a:endParaRPr lang="en-US" sz="3500" noProof="1">
                <a:solidFill>
                  <a:schemeClr val="tx1"/>
                </a:solidFill>
              </a:endParaRPr>
            </a:p>
          </p:txBody>
        </p:sp>
        <p:sp>
          <p:nvSpPr>
            <p:cNvPr id="10" name="Pfeil nach links 16"/>
            <p:cNvSpPr/>
            <p:nvPr/>
          </p:nvSpPr>
          <p:spPr>
            <a:xfrm rot="10800000" flipV="1">
              <a:off x="-6894285" y="2658556"/>
              <a:ext cx="3789825" cy="2053073"/>
            </a:xfrm>
            <a:prstGeom prst="leftArrow">
              <a:avLst>
                <a:gd name="adj1" fmla="val 48544"/>
                <a:gd name="adj2" fmla="val 83864"/>
              </a:avLst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l-PL" sz="3500" noProof="1" smtClean="0">
                  <a:solidFill>
                    <a:schemeClr val="bg1"/>
                  </a:solidFill>
                </a:rPr>
                <a:t>Jacek</a:t>
              </a:r>
              <a:endParaRPr lang="en-US" sz="2600" noProof="1">
                <a:solidFill>
                  <a:schemeClr val="bg1"/>
                </a:solidFill>
              </a:endParaRPr>
            </a:p>
          </p:txBody>
        </p:sp>
      </p:grpSp>
      <p:sp>
        <p:nvSpPr>
          <p:cNvPr id="1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14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8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rzał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12" name="Prostokąt 11"/>
          <p:cNvSpPr/>
          <p:nvPr userDrawn="1"/>
        </p:nvSpPr>
        <p:spPr>
          <a:xfrm>
            <a:off x="832970" y="1600470"/>
            <a:ext cx="1905212" cy="11906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 sz="1300" dirty="0"/>
          </a:p>
        </p:txBody>
      </p:sp>
      <p:sp>
        <p:nvSpPr>
          <p:cNvPr id="13" name="Prostokąt 12"/>
          <p:cNvSpPr/>
          <p:nvPr userDrawn="1"/>
        </p:nvSpPr>
        <p:spPr>
          <a:xfrm>
            <a:off x="2976333" y="1600470"/>
            <a:ext cx="1905212" cy="11906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 userDrawn="1"/>
        </p:nvSpPr>
        <p:spPr>
          <a:xfrm>
            <a:off x="832970" y="2949853"/>
            <a:ext cx="1905212" cy="11906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15" name="Prostokąt 14"/>
          <p:cNvSpPr/>
          <p:nvPr userDrawn="1"/>
        </p:nvSpPr>
        <p:spPr>
          <a:xfrm>
            <a:off x="832970" y="4299236"/>
            <a:ext cx="1905212" cy="11906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16" name="Prostokąt 15"/>
          <p:cNvSpPr/>
          <p:nvPr userDrawn="1"/>
        </p:nvSpPr>
        <p:spPr>
          <a:xfrm>
            <a:off x="2976333" y="2949853"/>
            <a:ext cx="1905212" cy="11906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17" name="Prostokąt 16"/>
          <p:cNvSpPr/>
          <p:nvPr userDrawn="1"/>
        </p:nvSpPr>
        <p:spPr>
          <a:xfrm>
            <a:off x="2976333" y="4299236"/>
            <a:ext cx="1905212" cy="11906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18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19698" y="1441719"/>
            <a:ext cx="4456897" cy="4957510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10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11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20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t blok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23" name="Elipsa 22"/>
          <p:cNvSpPr/>
          <p:nvPr userDrawn="1"/>
        </p:nvSpPr>
        <p:spPr>
          <a:xfrm>
            <a:off x="4484627" y="3065458"/>
            <a:ext cx="1008063" cy="1007957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</a:gsLst>
            <a:lin ang="5400000" scaled="0"/>
          </a:gra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24" name="Prostokąt 23"/>
          <p:cNvSpPr/>
          <p:nvPr userDrawn="1"/>
        </p:nvSpPr>
        <p:spPr>
          <a:xfrm>
            <a:off x="1309274" y="2033578"/>
            <a:ext cx="2302131" cy="11112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r>
              <a:rPr lang="pl-PL" smtClean="0"/>
              <a:t>AAA</a:t>
            </a:r>
            <a:endParaRPr lang="pl-PL"/>
          </a:p>
        </p:txBody>
      </p:sp>
      <p:sp>
        <p:nvSpPr>
          <p:cNvPr id="25" name="Prostokąt 24"/>
          <p:cNvSpPr/>
          <p:nvPr userDrawn="1"/>
        </p:nvSpPr>
        <p:spPr>
          <a:xfrm>
            <a:off x="1309274" y="4017965"/>
            <a:ext cx="2302131" cy="11112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r>
              <a:rPr lang="pl-PL" smtClean="0"/>
              <a:t>BBB</a:t>
            </a:r>
            <a:endParaRPr lang="pl-PL"/>
          </a:p>
        </p:txBody>
      </p:sp>
      <p:sp>
        <p:nvSpPr>
          <p:cNvPr id="26" name="Prostokąt 25"/>
          <p:cNvSpPr/>
          <p:nvPr userDrawn="1"/>
        </p:nvSpPr>
        <p:spPr>
          <a:xfrm>
            <a:off x="6389837" y="2033578"/>
            <a:ext cx="2302131" cy="11112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r>
              <a:rPr lang="pl-PL" smtClean="0"/>
              <a:t>CCC</a:t>
            </a:r>
            <a:endParaRPr lang="pl-PL"/>
          </a:p>
        </p:txBody>
      </p:sp>
      <p:sp>
        <p:nvSpPr>
          <p:cNvPr id="27" name="Prostokąt 26"/>
          <p:cNvSpPr/>
          <p:nvPr userDrawn="1"/>
        </p:nvSpPr>
        <p:spPr>
          <a:xfrm>
            <a:off x="6389837" y="4017965"/>
            <a:ext cx="2302131" cy="11112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r>
              <a:rPr lang="pl-PL" smtClean="0"/>
              <a:t>DDD</a:t>
            </a:r>
            <a:endParaRPr lang="pl-PL"/>
          </a:p>
        </p:txBody>
      </p:sp>
      <p:sp>
        <p:nvSpPr>
          <p:cNvPr id="28" name="Strzałka w prawo 27"/>
          <p:cNvSpPr/>
          <p:nvPr userDrawn="1"/>
        </p:nvSpPr>
        <p:spPr>
          <a:xfrm rot="2663078">
            <a:off x="3857473" y="2636207"/>
            <a:ext cx="555687" cy="476253"/>
          </a:xfrm>
          <a:prstGeom prst="rightArrow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29" name="Strzałka w prawo 28"/>
          <p:cNvSpPr/>
          <p:nvPr userDrawn="1"/>
        </p:nvSpPr>
        <p:spPr>
          <a:xfrm rot="18936922" flipH="1">
            <a:off x="5524533" y="2636207"/>
            <a:ext cx="555687" cy="476253"/>
          </a:xfrm>
          <a:prstGeom prst="rightArrow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30" name="Strzałka w prawo 29"/>
          <p:cNvSpPr/>
          <p:nvPr userDrawn="1"/>
        </p:nvSpPr>
        <p:spPr>
          <a:xfrm rot="2663078" flipH="1" flipV="1">
            <a:off x="5524532" y="4064964"/>
            <a:ext cx="555687" cy="476253"/>
          </a:xfrm>
          <a:prstGeom prst="rightArrow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31" name="Strzałka w prawo 30"/>
          <p:cNvSpPr/>
          <p:nvPr userDrawn="1"/>
        </p:nvSpPr>
        <p:spPr>
          <a:xfrm rot="18936922" flipV="1">
            <a:off x="3857473" y="4064964"/>
            <a:ext cx="555687" cy="476253"/>
          </a:xfrm>
          <a:prstGeom prst="rightArrow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32" name="Prostokąt 31"/>
          <p:cNvSpPr/>
          <p:nvPr userDrawn="1"/>
        </p:nvSpPr>
        <p:spPr>
          <a:xfrm>
            <a:off x="2261879" y="5526098"/>
            <a:ext cx="5239332" cy="714379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r>
              <a:rPr lang="pl-PL" smtClean="0"/>
              <a:t>EEE</a:t>
            </a:r>
            <a:endParaRPr lang="pl-PL"/>
          </a:p>
        </p:txBody>
      </p:sp>
      <p:sp>
        <p:nvSpPr>
          <p:cNvPr id="33" name="Strzałka w prawo 32"/>
          <p:cNvSpPr/>
          <p:nvPr userDrawn="1"/>
        </p:nvSpPr>
        <p:spPr>
          <a:xfrm rot="16200000" flipH="1">
            <a:off x="4683115" y="4295695"/>
            <a:ext cx="555628" cy="1587676"/>
          </a:xfrm>
          <a:prstGeom prst="rightArrow">
            <a:avLst/>
          </a:prstGeom>
          <a:solidFill>
            <a:schemeClr val="bg1">
              <a:alpha val="9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16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19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7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rzerwa kawow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drzej\Pictures\RF\fotolia_7521573_X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4960" y="1874826"/>
            <a:ext cx="5936368" cy="396183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6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9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7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1"/>
            <a:ext cx="2817675" cy="44623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>
              <a:defRPr/>
            </a:pPr>
            <a:endParaRPr lang="pl-PL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3531720" y="1"/>
            <a:ext cx="6548906" cy="44623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>
              <a:defRPr/>
            </a:pPr>
            <a:endParaRPr lang="pl-PL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5435" y="446068"/>
            <a:ext cx="9072563" cy="8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82" y="1477950"/>
            <a:ext cx="9072563" cy="492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 flipV="1">
            <a:off x="0" y="6796106"/>
            <a:ext cx="10080625" cy="0"/>
          </a:xfrm>
          <a:prstGeom prst="line">
            <a:avLst/>
          </a:prstGeom>
          <a:noFill/>
          <a:ln w="9525">
            <a:solidFill>
              <a:srgbClr val="FFC000"/>
            </a:solidFill>
            <a:round/>
            <a:headEnd/>
            <a:tailEnd/>
          </a:ln>
          <a:effectLst/>
        </p:spPr>
        <p:txBody>
          <a:bodyPr lIns="100794" tIns="50397" rIns="100794" bIns="50397"/>
          <a:lstStyle/>
          <a:p>
            <a:pPr>
              <a:defRPr/>
            </a:pPr>
            <a:endParaRPr lang="pl-PL"/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 flipV="1">
            <a:off x="516283" y="0"/>
            <a:ext cx="0" cy="75596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100794" tIns="50397" rIns="100794" bIns="50397"/>
          <a:lstStyle/>
          <a:p>
            <a:pPr>
              <a:defRPr/>
            </a:pPr>
            <a:endParaRPr lang="pl-PL"/>
          </a:p>
        </p:txBody>
      </p:sp>
      <p:pic>
        <p:nvPicPr>
          <p:cNvPr id="10" name="Obraz 9" descr="logo poziom małe.png"/>
          <p:cNvPicPr>
            <a:picLocks noChangeAspect="1"/>
          </p:cNvPicPr>
          <p:nvPr userDrawn="1"/>
        </p:nvPicPr>
        <p:blipFill>
          <a:blip r:embed="rId26" cstate="print"/>
          <a:stretch>
            <a:fillRect/>
          </a:stretch>
        </p:blipFill>
        <p:spPr>
          <a:xfrm>
            <a:off x="8215665" y="6928820"/>
            <a:ext cx="1508293" cy="264163"/>
          </a:xfrm>
          <a:prstGeom prst="rect">
            <a:avLst/>
          </a:prstGeom>
        </p:spPr>
      </p:pic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2817566" y="1"/>
            <a:ext cx="714044" cy="44623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>
              <a:defRPr/>
            </a:pPr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5" r:id="rId1"/>
    <p:sldLayoutId id="2147484726" r:id="rId2"/>
    <p:sldLayoutId id="2147484727" r:id="rId3"/>
    <p:sldLayoutId id="2147484728" r:id="rId4"/>
    <p:sldLayoutId id="2147484729" r:id="rId5"/>
    <p:sldLayoutId id="2147484730" r:id="rId6"/>
    <p:sldLayoutId id="2147484731" r:id="rId7"/>
    <p:sldLayoutId id="2147484732" r:id="rId8"/>
    <p:sldLayoutId id="2147484733" r:id="rId9"/>
    <p:sldLayoutId id="2147484734" r:id="rId10"/>
    <p:sldLayoutId id="2147484735" r:id="rId11"/>
    <p:sldLayoutId id="2147484736" r:id="rId12"/>
    <p:sldLayoutId id="2147484737" r:id="rId13"/>
    <p:sldLayoutId id="2147484738" r:id="rId14"/>
    <p:sldLayoutId id="2147484739" r:id="rId15"/>
    <p:sldLayoutId id="2147484740" r:id="rId16"/>
    <p:sldLayoutId id="2147484741" r:id="rId17"/>
    <p:sldLayoutId id="2147484742" r:id="rId18"/>
    <p:sldLayoutId id="2147484743" r:id="rId19"/>
    <p:sldLayoutId id="2147484744" r:id="rId20"/>
    <p:sldLayoutId id="2147484745" r:id="rId21"/>
    <p:sldLayoutId id="2147484746" r:id="rId22"/>
    <p:sldLayoutId id="2147484747" r:id="rId23"/>
    <p:sldLayoutId id="2147484748" r:id="rId24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  <a:cs typeface="Arial" charset="0"/>
        </a:defRPr>
      </a:lvl5pPr>
      <a:lvl6pPr marL="503972" algn="r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  <a:cs typeface="Arial" charset="0"/>
        </a:defRPr>
      </a:lvl6pPr>
      <a:lvl7pPr marL="1007943" algn="r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  <a:cs typeface="Arial" charset="0"/>
        </a:defRPr>
      </a:lvl7pPr>
      <a:lvl8pPr marL="1511915" algn="r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  <a:cs typeface="Arial" charset="0"/>
        </a:defRPr>
      </a:lvl8pPr>
      <a:lvl9pPr marL="2015886" algn="r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77979" indent="-377979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C49500"/>
        </a:buClr>
        <a:buFont typeface="Wingdings" pitchFamily="2" charset="2"/>
        <a:buChar char="ü"/>
        <a:defRPr sz="31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818954" indent="-314982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C49500"/>
        </a:buClr>
        <a:buChar char="–"/>
        <a:defRPr sz="2600">
          <a:solidFill>
            <a:schemeClr val="tx1"/>
          </a:solidFill>
          <a:latin typeface="Calibri" pitchFamily="34" charset="0"/>
          <a:cs typeface="+mn-cs"/>
        </a:defRPr>
      </a:lvl2pPr>
      <a:lvl3pPr marL="1259929" indent="-251986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D09E00"/>
        </a:buClr>
        <a:buChar char="•"/>
        <a:defRPr sz="2200">
          <a:solidFill>
            <a:schemeClr val="tx1"/>
          </a:solidFill>
          <a:latin typeface="Calibri" pitchFamily="34" charset="0"/>
          <a:cs typeface="+mn-cs"/>
        </a:defRPr>
      </a:lvl3pPr>
      <a:lvl4pPr marL="1763900" indent="-251986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Calibri" pitchFamily="34" charset="0"/>
          <a:cs typeface="+mn-cs"/>
        </a:defRPr>
      </a:lvl4pPr>
      <a:lvl5pPr marL="2267872" indent="-251986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Calibri" pitchFamily="34" charset="0"/>
          <a:cs typeface="+mn-cs"/>
        </a:defRPr>
      </a:lvl5pPr>
      <a:lvl6pPr marL="2771844" indent="-251986" algn="l" rtl="0" fontAlgn="base">
        <a:lnSpc>
          <a:spcPct val="125000"/>
        </a:lnSpc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cs typeface="+mn-cs"/>
        </a:defRPr>
      </a:lvl6pPr>
      <a:lvl7pPr marL="3275815" indent="-251986" algn="l" rtl="0" fontAlgn="base">
        <a:lnSpc>
          <a:spcPct val="125000"/>
        </a:lnSpc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cs typeface="+mn-cs"/>
        </a:defRPr>
      </a:lvl7pPr>
      <a:lvl8pPr marL="3779787" indent="-251986" algn="l" rtl="0" fontAlgn="base">
        <a:lnSpc>
          <a:spcPct val="125000"/>
        </a:lnSpc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cs typeface="+mn-cs"/>
        </a:defRPr>
      </a:lvl8pPr>
      <a:lvl9pPr marL="4283758" indent="-251986" algn="l" rtl="0" fontAlgn="base">
        <a:lnSpc>
          <a:spcPct val="125000"/>
        </a:lnSpc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pl-PL" sz="1600" b="0" dirty="0" smtClean="0">
                <a:solidFill>
                  <a:schemeClr val="tx1"/>
                </a:solidFill>
                <a:cs typeface="Calibri" pitchFamily="34" charset="0"/>
              </a:rPr>
              <a:t/>
            </a:r>
            <a:br>
              <a:rPr lang="pl-PL" sz="1600" b="0" dirty="0" smtClean="0">
                <a:solidFill>
                  <a:schemeClr val="tx1"/>
                </a:solidFill>
                <a:cs typeface="Calibri" pitchFamily="34" charset="0"/>
              </a:rPr>
            </a:br>
            <a:endParaRPr lang="pl-PL" sz="2800" b="0" i="1" dirty="0">
              <a:solidFill>
                <a:srgbClr val="CC3300"/>
              </a:solidFill>
              <a:cs typeface="Calibri" pitchFamily="34" charset="0"/>
            </a:endParaRPr>
          </a:p>
        </p:txBody>
      </p:sp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546364" y="3627135"/>
            <a:ext cx="9102461" cy="2209079"/>
          </a:xfrm>
        </p:spPr>
        <p:txBody>
          <a:bodyPr/>
          <a:lstStyle/>
          <a:p>
            <a:pPr lvl="0" algn="ctr" defTabSz="449263" eaLnBrk="1">
              <a:lnSpc>
                <a:spcPct val="95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pl-PL" sz="2800" i="1" dirty="0" smtClean="0">
                <a:solidFill>
                  <a:schemeClr val="tx1"/>
                </a:solidFill>
                <a:ea typeface="ＭＳ Ｐ明朝" pitchFamily="18" charset="-128"/>
                <a:cs typeface="Calibri" pitchFamily="34" charset="0"/>
              </a:rPr>
              <a:t>Konsultacje społeczne projektu uchwały dotyczącej Komitetu Rewitalizacji</a:t>
            </a:r>
            <a:endParaRPr lang="pl-PL" sz="2800" i="1" dirty="0">
              <a:solidFill>
                <a:schemeClr val="tx1"/>
              </a:solidFill>
              <a:ea typeface="ＭＳ Ｐ明朝" pitchFamily="18" charset="-128"/>
              <a:cs typeface="Calibri" pitchFamily="34" charset="0"/>
            </a:endParaRPr>
          </a:p>
          <a:p>
            <a:pPr algn="ctr"/>
            <a:endParaRPr lang="pl-PL" dirty="0" smtClean="0"/>
          </a:p>
          <a:p>
            <a:r>
              <a:rPr lang="pl-PL" sz="2800" dirty="0" smtClean="0"/>
              <a:t>Prowadzący: Jacek Dębczyński</a:t>
            </a:r>
            <a:endParaRPr lang="pl-PL" sz="2800" dirty="0"/>
          </a:p>
          <a:p>
            <a:pPr algn="ctr"/>
            <a:endParaRPr lang="pl-PL" dirty="0"/>
          </a:p>
        </p:txBody>
      </p:sp>
      <p:sp>
        <p:nvSpPr>
          <p:cNvPr id="31746" name="Symbol zastępczy tekstu 9"/>
          <p:cNvSpPr>
            <a:spLocks noGrp="1"/>
          </p:cNvSpPr>
          <p:nvPr>
            <p:ph type="body" sz="quarter" idx="13"/>
          </p:nvPr>
        </p:nvSpPr>
        <p:spPr>
          <a:xfrm>
            <a:off x="1799952" y="6156101"/>
            <a:ext cx="7154045" cy="555628"/>
          </a:xfrm>
          <a:noFill/>
        </p:spPr>
        <p:txBody>
          <a:bodyPr>
            <a:no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pl-PL" sz="2800" dirty="0" smtClean="0">
                <a:cs typeface="Calibri" pitchFamily="34" charset="0"/>
              </a:rPr>
              <a:t>Muszyna, 28 marca 2017</a:t>
            </a: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1800225" y="300038"/>
            <a:ext cx="48609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pl-PL" sz="3200">
              <a:solidFill>
                <a:srgbClr val="000000"/>
              </a:solidFill>
            </a:endParaRPr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570998" y="2535499"/>
            <a:ext cx="9102461" cy="111344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377979" lvl="0" indent="-377979" algn="ctr" defTabSz="914400" eaLnBrk="0" hangingPunct="0">
              <a:lnSpc>
                <a:spcPct val="95000"/>
              </a:lnSpc>
              <a:spcBef>
                <a:spcPct val="20000"/>
              </a:spcBef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pl-PL" sz="3200" b="1" kern="0" dirty="0">
                <a:solidFill>
                  <a:srgbClr val="000000"/>
                </a:solidFill>
                <a:latin typeface="Calibri" pitchFamily="34" charset="0"/>
                <a:ea typeface="+mn-ea"/>
              </a:rPr>
              <a:t>Gminny Program Rewitalizacji </a:t>
            </a:r>
            <a:r>
              <a:rPr lang="pl-PL" sz="3200" b="1" kern="0" dirty="0" smtClean="0">
                <a:solidFill>
                  <a:srgbClr val="000000"/>
                </a:solidFill>
                <a:latin typeface="Calibri" pitchFamily="34" charset="0"/>
                <a:ea typeface="+mn-ea"/>
              </a:rPr>
              <a:t>dla Gminy Muszyna</a:t>
            </a:r>
          </a:p>
          <a:p>
            <a:pPr marL="377979" lvl="0" indent="-377979" algn="ctr" defTabSz="914400" eaLnBrk="0" hangingPunct="0">
              <a:lnSpc>
                <a:spcPct val="95000"/>
              </a:lnSpc>
              <a:spcBef>
                <a:spcPct val="20000"/>
              </a:spcBef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pl-PL" sz="3200" b="1" kern="0" dirty="0" smtClean="0">
                <a:solidFill>
                  <a:srgbClr val="000000"/>
                </a:solidFill>
                <a:latin typeface="Calibri" pitchFamily="34" charset="0"/>
                <a:ea typeface="+mn-ea"/>
              </a:rPr>
              <a:t> </a:t>
            </a:r>
            <a:r>
              <a:rPr lang="pl-PL" sz="3200" b="1" kern="0" dirty="0">
                <a:solidFill>
                  <a:srgbClr val="000000"/>
                </a:solidFill>
                <a:latin typeface="Calibri" pitchFamily="34" charset="0"/>
                <a:ea typeface="+mn-ea"/>
              </a:rPr>
              <a:t>na lata </a:t>
            </a:r>
            <a:r>
              <a:rPr lang="pl-PL" sz="3200" b="1" kern="0" dirty="0" smtClean="0">
                <a:solidFill>
                  <a:srgbClr val="000000"/>
                </a:solidFill>
                <a:latin typeface="Calibri" pitchFamily="34" charset="0"/>
                <a:ea typeface="+mn-ea"/>
              </a:rPr>
              <a:t>2016-2023</a:t>
            </a:r>
            <a:r>
              <a:rPr lang="pl-PL" sz="2800" kern="0" dirty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lang="pl-PL" sz="2800" kern="0" dirty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rPr>
            </a:br>
            <a:endParaRPr lang="pl-PL" sz="1800" dirty="0" smtClean="0">
              <a:solidFill>
                <a:srgbClr val="22228B"/>
              </a:solidFill>
              <a:latin typeface="Calibri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92240" y="922570"/>
            <a:ext cx="885825" cy="1076325"/>
          </a:xfrm>
          <a:prstGeom prst="rect">
            <a:avLst/>
          </a:prstGeom>
        </p:spPr>
      </p:pic>
      <p:pic>
        <p:nvPicPr>
          <p:cNvPr id="9" name="Picture 2" descr="Herbmaly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64" y="6869878"/>
            <a:ext cx="499806" cy="60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/>
              <a:t>Obszar rewitalizacji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6282" y="1403350"/>
            <a:ext cx="9132543" cy="4921527"/>
          </a:xfrm>
        </p:spPr>
        <p:txBody>
          <a:bodyPr/>
          <a:lstStyle/>
          <a:p>
            <a:pPr marL="0" indent="0" algn="just">
              <a:buNone/>
            </a:pPr>
            <a:r>
              <a:rPr lang="pl-PL" sz="2800" dirty="0"/>
              <a:t>Obszar </a:t>
            </a:r>
            <a:r>
              <a:rPr lang="pl-PL" sz="2800" dirty="0" smtClean="0"/>
              <a:t>rewitalizacji </a:t>
            </a:r>
            <a:r>
              <a:rPr lang="pl-PL" sz="2800" dirty="0"/>
              <a:t>znajduje się w graniach miasta Muszyna oraz w Sołectwie Jastrzębik. Zamieszkuje </a:t>
            </a:r>
            <a:r>
              <a:rPr lang="pl-PL" sz="2800" dirty="0" smtClean="0"/>
              <a:t>go</a:t>
            </a:r>
            <a:r>
              <a:rPr lang="pl-PL" sz="2800" dirty="0"/>
              <a:t> </a:t>
            </a:r>
            <a:r>
              <a:rPr lang="pl-PL" sz="2800" dirty="0" smtClean="0"/>
              <a:t>3039 osób, co</a:t>
            </a:r>
            <a:r>
              <a:rPr lang="pl-PL" sz="2800" dirty="0"/>
              <a:t> </a:t>
            </a:r>
            <a:r>
              <a:rPr lang="pl-PL" sz="2800" dirty="0" smtClean="0"/>
              <a:t>stanowi </a:t>
            </a:r>
            <a:r>
              <a:rPr lang="pl-PL" sz="2800" b="1" dirty="0"/>
              <a:t>25,8% </a:t>
            </a:r>
            <a:r>
              <a:rPr lang="pl-PL" sz="2800" b="1" dirty="0" smtClean="0"/>
              <a:t>ludności </a:t>
            </a:r>
            <a:r>
              <a:rPr lang="pl-PL" sz="2800" b="1" dirty="0"/>
              <a:t>gminy</a:t>
            </a:r>
            <a:r>
              <a:rPr lang="pl-PL" sz="2800" dirty="0"/>
              <a:t>. </a:t>
            </a:r>
            <a:r>
              <a:rPr lang="pl-PL" sz="2800" dirty="0" smtClean="0"/>
              <a:t>Obszar </a:t>
            </a:r>
            <a:r>
              <a:rPr lang="pl-PL" sz="2800" dirty="0"/>
              <a:t>ten zajmuje </a:t>
            </a:r>
            <a:r>
              <a:rPr lang="pl-PL" sz="2800" dirty="0" smtClean="0"/>
              <a:t>1447</a:t>
            </a:r>
            <a:r>
              <a:rPr lang="pl-PL" sz="2800" dirty="0"/>
              <a:t> </a:t>
            </a:r>
            <a:r>
              <a:rPr lang="pl-PL" sz="2800" dirty="0" smtClean="0"/>
              <a:t>ha,</a:t>
            </a:r>
            <a:r>
              <a:rPr lang="pl-PL" sz="2800" dirty="0"/>
              <a:t>  </a:t>
            </a:r>
            <a:r>
              <a:rPr lang="pl-PL" sz="2800" dirty="0" smtClean="0"/>
              <a:t>czyli </a:t>
            </a:r>
            <a:r>
              <a:rPr lang="pl-PL" sz="2800" b="1" dirty="0" smtClean="0"/>
              <a:t>10,2</a:t>
            </a:r>
            <a:r>
              <a:rPr lang="pl-PL" sz="2800" b="1" dirty="0"/>
              <a:t>% powierzchni całej gminy</a:t>
            </a:r>
            <a:r>
              <a:rPr lang="pl-PL" sz="2800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</p:spPr>
        <p:txBody>
          <a:bodyPr/>
          <a:lstStyle/>
          <a:p>
            <a:fld id="{FAD56900-26EE-47C1-83BE-E1EC57076ACD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954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8798" y="467469"/>
            <a:ext cx="9130027" cy="935881"/>
          </a:xfrm>
        </p:spPr>
        <p:txBody>
          <a:bodyPr>
            <a:normAutofit/>
          </a:bodyPr>
          <a:lstStyle/>
          <a:p>
            <a:r>
              <a:rPr lang="pl-PL" sz="3200" dirty="0" smtClean="0"/>
              <a:t>Jak powstawał Gminny Program Rewitalizacji? (1</a:t>
            </a:r>
            <a:r>
              <a:rPr lang="pl-PL" sz="3200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798" y="1422983"/>
            <a:ext cx="9139583" cy="5190277"/>
          </a:xfrm>
        </p:spPr>
        <p:txBody>
          <a:bodyPr>
            <a:noAutofit/>
          </a:bodyPr>
          <a:lstStyle/>
          <a:p>
            <a:pPr marL="566968" indent="-566968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2600" dirty="0"/>
              <a:t>Badanie ankietowe (30 maja - 6 czerwca 2016 r.) na próbie </a:t>
            </a:r>
            <a:r>
              <a:rPr lang="pl-PL" sz="2600" dirty="0" smtClean="0"/>
              <a:t>372</a:t>
            </a:r>
            <a:r>
              <a:rPr lang="pl-PL" sz="2600" dirty="0"/>
              <a:t> </a:t>
            </a:r>
            <a:r>
              <a:rPr lang="pl-PL" sz="2600" dirty="0" smtClean="0"/>
              <a:t>osób</a:t>
            </a:r>
            <a:r>
              <a:rPr lang="pl-PL" sz="2600" dirty="0"/>
              <a:t>.</a:t>
            </a:r>
          </a:p>
          <a:p>
            <a:pPr marL="566968" indent="-566968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2600" dirty="0"/>
              <a:t>Spotkanie diagnostyczne, odbyło się 17 czerwca - poznanie problemów i potrzeb rewitalizacyjnych</a:t>
            </a:r>
          </a:p>
          <a:p>
            <a:pPr marL="566968" indent="-566968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2600" dirty="0"/>
              <a:t>Konsultacje społeczne projektu uchwały o wyznaczeniu obszaru zdegradowanego i rewitalizacji - od </a:t>
            </a:r>
            <a:r>
              <a:rPr lang="pl-PL" sz="2600" dirty="0" smtClean="0"/>
              <a:t>21 </a:t>
            </a:r>
            <a:r>
              <a:rPr lang="pl-PL" sz="2600" dirty="0"/>
              <a:t>września </a:t>
            </a:r>
            <a:r>
              <a:rPr lang="pl-PL" sz="2600" dirty="0" smtClean="0"/>
              <a:t>do</a:t>
            </a:r>
            <a:r>
              <a:rPr lang="pl-PL" sz="2600" dirty="0"/>
              <a:t> </a:t>
            </a:r>
            <a:r>
              <a:rPr lang="pl-PL" sz="2600" dirty="0" smtClean="0"/>
              <a:t>22</a:t>
            </a:r>
            <a:r>
              <a:rPr lang="pl-PL" sz="2600" dirty="0"/>
              <a:t> </a:t>
            </a:r>
            <a:r>
              <a:rPr lang="pl-PL" sz="2600" dirty="0" smtClean="0"/>
              <a:t>października </a:t>
            </a:r>
            <a:r>
              <a:rPr lang="pl-PL" sz="2600" dirty="0"/>
              <a:t>2016 r. – zgłoszona 1 uwaga</a:t>
            </a:r>
          </a:p>
          <a:p>
            <a:pPr marL="1007943" lvl="1" indent="-412977">
              <a:lnSpc>
                <a:spcPct val="100000"/>
              </a:lnSpc>
              <a:spcBef>
                <a:spcPts val="0"/>
              </a:spcBef>
            </a:pPr>
            <a:r>
              <a:rPr lang="pl-PL" dirty="0"/>
              <a:t>Spotkanie informacyjno-konsultacyjne – 5 października 2016 r. </a:t>
            </a:r>
          </a:p>
          <a:p>
            <a:pPr marL="1007943" lvl="1" indent="-412977">
              <a:lnSpc>
                <a:spcPct val="100000"/>
              </a:lnSpc>
              <a:spcBef>
                <a:spcPts val="0"/>
              </a:spcBef>
            </a:pPr>
            <a:r>
              <a:rPr lang="pl-PL" dirty="0"/>
              <a:t>Ankieta</a:t>
            </a:r>
          </a:p>
          <a:p>
            <a:pPr marL="1007943" lvl="1" indent="-412977">
              <a:lnSpc>
                <a:spcPct val="100000"/>
              </a:lnSpc>
              <a:spcBef>
                <a:spcPts val="0"/>
              </a:spcBef>
            </a:pPr>
            <a:r>
              <a:rPr lang="pl-PL" dirty="0"/>
              <a:t>Formularz do zgłaszania uwag w formie papierowej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elektronicznej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</p:spPr>
        <p:txBody>
          <a:bodyPr/>
          <a:lstStyle/>
          <a:p>
            <a:fld id="{FAD56900-26EE-47C1-83BE-E1EC57076ACD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5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6281" y="446068"/>
            <a:ext cx="9132543" cy="957282"/>
          </a:xfrm>
        </p:spPr>
        <p:txBody>
          <a:bodyPr/>
          <a:lstStyle/>
          <a:p>
            <a:r>
              <a:rPr lang="pl-PL" sz="3200" dirty="0"/>
              <a:t>Jak powstawał Gminny Program Rewitalizacji? </a:t>
            </a:r>
            <a:r>
              <a:rPr lang="pl-PL" sz="3200" dirty="0" smtClean="0"/>
              <a:t>(2)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6282" y="1403350"/>
            <a:ext cx="9132543" cy="4921527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pl-PL" sz="2600" dirty="0"/>
              <a:t>Uchwała w sprawie wyznaczenia obszaru zdegradowanego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i obszaru </a:t>
            </a:r>
            <a:r>
              <a:rPr lang="pl-PL" sz="2600" dirty="0"/>
              <a:t>rewitalizacji na terenie gminy Muszyna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(27 października 2016 </a:t>
            </a:r>
            <a:r>
              <a:rPr lang="pl-PL" sz="2600" dirty="0"/>
              <a:t>r</a:t>
            </a:r>
            <a:r>
              <a:rPr lang="pl-PL" sz="2600" dirty="0" smtClean="0"/>
              <a:t>.)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pl-PL" sz="2600" dirty="0" smtClean="0"/>
              <a:t>Warsztat projektowy (8 listopada 2016.)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pl-PL" sz="2600" dirty="0" smtClean="0"/>
              <a:t>Nabór </a:t>
            </a:r>
            <a:r>
              <a:rPr lang="pl-PL" sz="2600" dirty="0"/>
              <a:t>kart przedsięwzięć rewitalizacyjnych </a:t>
            </a:r>
            <a:r>
              <a:rPr lang="pl-PL" sz="2600" dirty="0" smtClean="0"/>
              <a:t>(8-30 listopada 2016 r.)</a:t>
            </a:r>
            <a:endParaRPr lang="pl-PL" sz="2600" dirty="0"/>
          </a:p>
          <a:p>
            <a:pPr marL="457200" indent="-457200" defTabSz="625475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pl-PL" sz="2600" dirty="0" smtClean="0"/>
              <a:t>Opracowanie </a:t>
            </a:r>
            <a:r>
              <a:rPr lang="pl-PL" sz="2600" dirty="0"/>
              <a:t>części projekcyjnej Programu Rewitalizacji 	  </a:t>
            </a:r>
            <a:endParaRPr lang="pl-PL" sz="2600" dirty="0" smtClean="0"/>
          </a:p>
          <a:p>
            <a:pPr marL="457200" indent="-457200" defTabSz="625475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pl-PL" sz="2600" dirty="0"/>
              <a:t>Konsultacje społeczne Programu Rewitalizacji (od 30 grudnia 2016 r. do 29 stycznia 2017 r.)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pl-PL" sz="2600" dirty="0"/>
              <a:t>Uchwalenie Programu Rewitalizacji przez Radę </a:t>
            </a:r>
            <a:r>
              <a:rPr lang="pl-PL" sz="2600" dirty="0" smtClean="0"/>
              <a:t>Miasta</a:t>
            </a:r>
            <a:br>
              <a:rPr lang="pl-PL" sz="2600" dirty="0" smtClean="0"/>
            </a:br>
            <a:r>
              <a:rPr lang="pl-PL" sz="2600" dirty="0" smtClean="0"/>
              <a:t>(23 lutego 2017 r.)</a:t>
            </a:r>
            <a:endParaRPr lang="pl-PL" sz="26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pl-PL" sz="2600" dirty="0" smtClean="0">
                <a:solidFill>
                  <a:srgbClr val="0070C0"/>
                </a:solidFill>
              </a:rPr>
              <a:t>Konsultacje </a:t>
            </a:r>
            <a:r>
              <a:rPr lang="pl-PL" sz="2600" dirty="0">
                <a:solidFill>
                  <a:srgbClr val="0070C0"/>
                </a:solidFill>
              </a:rPr>
              <a:t>projektu uchwały dotyczącej Komitetu Rewitalizacji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sz="2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</p:spPr>
        <p:txBody>
          <a:bodyPr/>
          <a:lstStyle/>
          <a:p>
            <a:fld id="{FAD56900-26EE-47C1-83BE-E1EC57076ACD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63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/>
              <a:t>Organizacja wdrożenia </a:t>
            </a:r>
            <a:r>
              <a:rPr lang="pl-PL" sz="3200" dirty="0" smtClean="0"/>
              <a:t>GPR</a:t>
            </a:r>
            <a:endParaRPr lang="pl-PL" sz="3200" dirty="0"/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Rysunek 1.Organizacja wdrożenia GPR</a:t>
            </a:r>
            <a:endParaRPr kumimoji="0" lang="pl-PL" alt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6" name="Group 1"/>
          <p:cNvGrpSpPr>
            <a:grpSpLocks noChangeAspect="1"/>
          </p:cNvGrpSpPr>
          <p:nvPr/>
        </p:nvGrpSpPr>
        <p:grpSpPr bwMode="auto">
          <a:xfrm>
            <a:off x="719832" y="1163494"/>
            <a:ext cx="8868166" cy="5499511"/>
            <a:chOff x="1456846" y="0"/>
            <a:chExt cx="6994159" cy="4526551"/>
          </a:xfrm>
        </p:grpSpPr>
        <p:grpSp>
          <p:nvGrpSpPr>
            <p:cNvPr id="7" name="Group 8"/>
            <p:cNvGrpSpPr>
              <a:grpSpLocks noChangeAspect="1"/>
            </p:cNvGrpSpPr>
            <p:nvPr/>
          </p:nvGrpSpPr>
          <p:grpSpPr bwMode="auto">
            <a:xfrm>
              <a:off x="1456846" y="0"/>
              <a:ext cx="6994159" cy="4526551"/>
              <a:chOff x="1456847" y="22972"/>
              <a:chExt cx="6994157" cy="4526555"/>
            </a:xfrm>
          </p:grpSpPr>
          <p:grpSp>
            <p:nvGrpSpPr>
              <p:cNvPr id="9" name="Group 43"/>
              <p:cNvGrpSpPr>
                <a:grpSpLocks noChangeAspect="1"/>
              </p:cNvGrpSpPr>
              <p:nvPr/>
            </p:nvGrpSpPr>
            <p:grpSpPr bwMode="auto">
              <a:xfrm>
                <a:off x="1456847" y="22972"/>
                <a:ext cx="6994157" cy="4526555"/>
                <a:chOff x="1456847" y="22972"/>
                <a:chExt cx="6994157" cy="4526555"/>
              </a:xfrm>
            </p:grpSpPr>
            <p:cxnSp>
              <p:nvCxnSpPr>
                <p:cNvPr id="11" name="Line 13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4879712" y="423757"/>
                  <a:ext cx="152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2" name="Line 36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140512" y="3423276"/>
                  <a:ext cx="15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3" name="AutoShape 15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3838695" y="1569407"/>
                  <a:ext cx="0" cy="47345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14" name="Grupa 13"/>
                <p:cNvGrpSpPr>
                  <a:grpSpLocks noChangeAspect="1"/>
                </p:cNvGrpSpPr>
                <p:nvPr/>
              </p:nvGrpSpPr>
              <p:grpSpPr bwMode="auto">
                <a:xfrm>
                  <a:off x="1456847" y="22972"/>
                  <a:ext cx="6994157" cy="4526555"/>
                  <a:chOff x="1517453" y="22973"/>
                  <a:chExt cx="7285128" cy="3922866"/>
                </a:xfrm>
              </p:grpSpPr>
              <p:cxnSp>
                <p:nvCxnSpPr>
                  <p:cNvPr id="18" name="AutoShape 11"/>
                  <p:cNvCxnSpPr>
                    <a:cxnSpLocks noChangeAspect="1" noChangeShapeType="1"/>
                    <a:stCxn id="22" idx="3"/>
                    <a:endCxn id="24" idx="1"/>
                  </p:cNvCxnSpPr>
                  <p:nvPr/>
                </p:nvCxnSpPr>
                <p:spPr bwMode="auto">
                  <a:xfrm flipV="1">
                    <a:off x="5519393" y="277197"/>
                    <a:ext cx="775481" cy="353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19" name="AutoShape 1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17453" y="1761920"/>
                    <a:ext cx="5682896" cy="2183919"/>
                  </a:xfrm>
                  <a:prstGeom prst="roundRect">
                    <a:avLst>
                      <a:gd name="adj" fmla="val 5750"/>
                    </a:avLst>
                  </a:prstGeom>
                  <a:solidFill>
                    <a:schemeClr val="accent1">
                      <a:lumMod val="75000"/>
                    </a:schemeClr>
                  </a:solidFill>
                  <a:ln w="12700">
                    <a:noFill/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4E6128"/>
                    </a:outerShdw>
                  </a:effectLst>
                </p:spPr>
                <p:txBody>
                  <a:bodyPr rot="0" vert="horz" wrap="square" lIns="0" tIns="72000" rIns="0" bIns="72000" anchor="t" anchorCtr="0" upright="1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pl-PL" dirty="0">
                        <a:latin typeface="Calibri" panose="020F0502020204030204" pitchFamily="34" charset="0"/>
                        <a:ea typeface="Times New Roman" panose="02020603050405020304" pitchFamily="18" charset="0"/>
                      </a:rPr>
                      <a:t>Realizacja przedsięwzięć GPR</a:t>
                    </a:r>
                  </a:p>
                  <a:p>
                    <a:pPr algn="ctr">
                      <a:lnSpc>
                        <a:spcPts val="1100"/>
                      </a:lnSpc>
                      <a:spcAft>
                        <a:spcPts val="0"/>
                      </a:spcAft>
                    </a:pPr>
                    <a:r>
                      <a:rPr lang="pl-PL" sz="1200" b="1" kern="12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rPr>
                      <a:t> </a:t>
                    </a:r>
                    <a:endParaRPr lang="pl-PL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  <a:p>
                    <a:pPr algn="ctr">
                      <a:lnSpc>
                        <a:spcPts val="1100"/>
                      </a:lnSpc>
                      <a:spcAft>
                        <a:spcPts val="0"/>
                      </a:spcAft>
                    </a:pPr>
                    <a:r>
                      <a:rPr lang="pl-PL" sz="1200" b="1" kern="12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rPr>
                      <a:t> </a:t>
                    </a:r>
                    <a:endParaRPr lang="pl-PL" sz="1200" b="1" kern="1200" dirty="0" smtClean="0">
                      <a:effectLst/>
                      <a:latin typeface="Calibri Light" panose="020F0302020204030204" pitchFamily="34" charset="0"/>
                      <a:ea typeface="Times New Roman" panose="02020603050405020304" pitchFamily="18" charset="0"/>
                    </a:endParaRPr>
                  </a:p>
                  <a:p>
                    <a:pPr algn="ctr">
                      <a:lnSpc>
                        <a:spcPts val="1100"/>
                      </a:lnSpc>
                      <a:spcAft>
                        <a:spcPts val="0"/>
                      </a:spcAft>
                    </a:pPr>
                    <a:endParaRPr lang="pl-PL" sz="1200" b="1" dirty="0">
                      <a:latin typeface="Calibri Light" panose="020F0302020204030204" pitchFamily="34" charset="0"/>
                      <a:ea typeface="Times New Roman" panose="02020603050405020304" pitchFamily="18" charset="0"/>
                    </a:endParaRPr>
                  </a:p>
                  <a:p>
                    <a:pPr algn="ctr">
                      <a:lnSpc>
                        <a:spcPts val="1100"/>
                      </a:lnSpc>
                      <a:spcAft>
                        <a:spcPts val="0"/>
                      </a:spcAft>
                    </a:pPr>
                    <a:endParaRPr lang="pl-PL" sz="1200" b="1" dirty="0" smtClean="0">
                      <a:effectLst/>
                      <a:latin typeface="Calibri Light" panose="020F0302020204030204" pitchFamily="34" charset="0"/>
                      <a:ea typeface="Times New Roman" panose="02020603050405020304" pitchFamily="18" charset="0"/>
                    </a:endParaRPr>
                  </a:p>
                  <a:p>
                    <a:pPr algn="ctr">
                      <a:lnSpc>
                        <a:spcPts val="1100"/>
                      </a:lnSpc>
                      <a:spcAft>
                        <a:spcPts val="0"/>
                      </a:spcAft>
                    </a:pPr>
                    <a:endParaRPr lang="pl-PL" sz="1200" b="1" dirty="0">
                      <a:latin typeface="Calibri Light" panose="020F0302020204030204" pitchFamily="34" charset="0"/>
                      <a:ea typeface="Times New Roman" panose="02020603050405020304" pitchFamily="18" charset="0"/>
                    </a:endParaRPr>
                  </a:p>
                  <a:p>
                    <a:pPr algn="ctr">
                      <a:lnSpc>
                        <a:spcPts val="1100"/>
                      </a:lnSpc>
                      <a:spcAft>
                        <a:spcPts val="0"/>
                      </a:spcAft>
                    </a:pPr>
                    <a:endParaRPr lang="pl-PL" sz="1200" b="1" dirty="0" smtClean="0">
                      <a:effectLst/>
                      <a:latin typeface="Calibri Light" panose="020F0302020204030204" pitchFamily="34" charset="0"/>
                      <a:ea typeface="Times New Roman" panose="02020603050405020304" pitchFamily="18" charset="0"/>
                    </a:endParaRPr>
                  </a:p>
                  <a:p>
                    <a:pPr algn="ctr">
                      <a:lnSpc>
                        <a:spcPts val="1100"/>
                      </a:lnSpc>
                      <a:spcAft>
                        <a:spcPts val="0"/>
                      </a:spcAft>
                    </a:pPr>
                    <a:endParaRPr lang="pl-PL" sz="1200" b="1" dirty="0">
                      <a:latin typeface="Calibri Light" panose="020F0302020204030204" pitchFamily="34" charset="0"/>
                      <a:ea typeface="Times New Roman" panose="02020603050405020304" pitchFamily="18" charset="0"/>
                    </a:endParaRPr>
                  </a:p>
                  <a:p>
                    <a:pPr algn="ctr">
                      <a:lnSpc>
                        <a:spcPts val="1100"/>
                      </a:lnSpc>
                      <a:spcAft>
                        <a:spcPts val="0"/>
                      </a:spcAft>
                    </a:pPr>
                    <a:endParaRPr lang="pl-PL" sz="1200" b="1" dirty="0" smtClean="0">
                      <a:effectLst/>
                      <a:latin typeface="Calibri Light" panose="020F0302020204030204" pitchFamily="34" charset="0"/>
                      <a:ea typeface="Times New Roman" panose="02020603050405020304" pitchFamily="18" charset="0"/>
                    </a:endParaRPr>
                  </a:p>
                  <a:p>
                    <a:pPr algn="ctr">
                      <a:lnSpc>
                        <a:spcPts val="1100"/>
                      </a:lnSpc>
                      <a:spcAft>
                        <a:spcPts val="0"/>
                      </a:spcAft>
                    </a:pPr>
                    <a:endParaRPr lang="pl-PL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  <a:p>
                    <a:pPr algn="ctr">
                      <a:lnSpc>
                        <a:spcPts val="1100"/>
                      </a:lnSpc>
                      <a:spcAft>
                        <a:spcPts val="0"/>
                      </a:spcAft>
                    </a:pPr>
                    <a:r>
                      <a:rPr lang="pl-PL" sz="1200" b="1" kern="12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rPr>
                      <a:t> </a:t>
                    </a:r>
                    <a:endParaRPr lang="pl-PL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  <a:p>
                    <a:pPr algn="ctr">
                      <a:lnSpc>
                        <a:spcPts val="1100"/>
                      </a:lnSpc>
                      <a:spcAft>
                        <a:spcPts val="0"/>
                      </a:spcAft>
                    </a:pPr>
                    <a:r>
                      <a:rPr lang="pl-PL" sz="1200" b="1" kern="12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rPr>
                      <a:t> </a:t>
                    </a:r>
                    <a:endParaRPr lang="pl-PL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  <a:p>
                    <a:pPr algn="ctr">
                      <a:lnSpc>
                        <a:spcPts val="1100"/>
                      </a:lnSpc>
                      <a:spcAft>
                        <a:spcPts val="0"/>
                      </a:spcAft>
                    </a:pPr>
                    <a:r>
                      <a:rPr lang="pl-PL" sz="12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rPr>
                      <a:t> </a:t>
                    </a:r>
                  </a:p>
                  <a:p>
                    <a:pPr algn="ctr">
                      <a:spcAft>
                        <a:spcPts val="0"/>
                      </a:spcAft>
                    </a:pPr>
                    <a:r>
                      <a:rPr lang="pl-PL" sz="1600" dirty="0">
                        <a:latin typeface="Calibri" panose="020F0502020204030204" pitchFamily="34" charset="0"/>
                        <a:ea typeface="Times New Roman" panose="02020603050405020304" pitchFamily="18" charset="0"/>
                      </a:rPr>
                      <a:t>Społeczność lokalna podobszarów rewitalizacji </a:t>
                    </a:r>
                  </a:p>
                  <a:p>
                    <a:pPr algn="ctr">
                      <a:spcAft>
                        <a:spcPts val="0"/>
                      </a:spcAft>
                    </a:pPr>
                    <a:r>
                      <a:rPr lang="pl-PL" sz="1600" i="1" dirty="0">
                        <a:latin typeface="Calibri" panose="020F0502020204030204" pitchFamily="34" charset="0"/>
                        <a:ea typeface="Times New Roman" panose="02020603050405020304" pitchFamily="18" charset="0"/>
                      </a:rPr>
                      <a:t>Odbiorcy produktów i rezultatów GPR</a:t>
                    </a:r>
                  </a:p>
                </p:txBody>
              </p:sp>
              <p:sp>
                <p:nvSpPr>
                  <p:cNvPr id="20" name="AutoShape 1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46253" y="2183786"/>
                    <a:ext cx="1606450" cy="1084228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chemeClr val="accent1">
                      <a:lumMod val="90000"/>
                    </a:schemeClr>
                  </a:solidFill>
                  <a:ln>
                    <a:noFill/>
                  </a:ln>
                  <a:effectLst>
                    <a:outerShdw blurRad="44450" dist="27940" dir="5400000" algn="ctr" rotWithShape="0">
                      <a:srgbClr val="000000">
                        <a:alpha val="31999"/>
                      </a:srgbClr>
                    </a:outerShdw>
                  </a:effectLst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0" tIns="0" rIns="0" bIns="0" anchor="ctr" anchorCtr="0" upright="1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pl-PL" sz="1600" dirty="0">
                        <a:latin typeface="Calibri" panose="020F0502020204030204" pitchFamily="34" charset="0"/>
                        <a:ea typeface="Times New Roman" panose="02020603050405020304" pitchFamily="18" charset="0"/>
                      </a:rPr>
                      <a:t>Projekty partnerów społeczno-gospodarczych</a:t>
                    </a:r>
                  </a:p>
                </p:txBody>
              </p:sp>
              <p:sp>
                <p:nvSpPr>
                  <p:cNvPr id="21" name="AutoShape 1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759634" y="2183786"/>
                    <a:ext cx="1606450" cy="1084228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chemeClr val="accent1">
                      <a:lumMod val="90000"/>
                    </a:schemeClr>
                  </a:solidFill>
                  <a:ln>
                    <a:noFill/>
                  </a:ln>
                  <a:effectLst>
                    <a:outerShdw blurRad="44450" dist="27940" dir="5400000" algn="ctr" rotWithShape="0">
                      <a:srgbClr val="000000">
                        <a:alpha val="31999"/>
                      </a:srgbClr>
                    </a:outerShdw>
                  </a:effectLst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0" tIns="0" rIns="0" bIns="0" anchor="ctr" anchorCtr="0" upright="1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pl-PL" sz="1600" dirty="0">
                        <a:latin typeface="Calibri" panose="020F0502020204030204" pitchFamily="34" charset="0"/>
                        <a:ea typeface="Times New Roman" panose="02020603050405020304" pitchFamily="18" charset="0"/>
                      </a:rPr>
                      <a:t>Projekty wspólne</a:t>
                    </a:r>
                  </a:p>
                  <a:p>
                    <a:pPr algn="ctr">
                      <a:spcAft>
                        <a:spcPts val="0"/>
                      </a:spcAft>
                    </a:pPr>
                    <a:r>
                      <a:rPr lang="pl-PL" sz="1600" i="1" dirty="0">
                        <a:latin typeface="Calibri" panose="020F0502020204030204" pitchFamily="34" charset="0"/>
                        <a:ea typeface="Times New Roman" panose="02020603050405020304" pitchFamily="18" charset="0"/>
                      </a:rPr>
                      <a:t>zintegrowane,</a:t>
                    </a:r>
                  </a:p>
                  <a:p>
                    <a:pPr algn="ctr">
                      <a:spcAft>
                        <a:spcPts val="0"/>
                      </a:spcAft>
                    </a:pPr>
                    <a:r>
                      <a:rPr lang="pl-PL" sz="1600" i="1" dirty="0">
                        <a:latin typeface="Calibri" panose="020F0502020204030204" pitchFamily="34" charset="0"/>
                        <a:ea typeface="Times New Roman" panose="02020603050405020304" pitchFamily="18" charset="0"/>
                      </a:rPr>
                      <a:t>partnerskie, </a:t>
                    </a:r>
                    <a:r>
                      <a:rPr lang="pl-PL" sz="1600" i="1" dirty="0" smtClean="0">
                        <a:latin typeface="Calibri" panose="020F0502020204030204" pitchFamily="34" charset="0"/>
                        <a:ea typeface="Times New Roman" panose="02020603050405020304" pitchFamily="18" charset="0"/>
                      </a:rPr>
                      <a:t>hybrydowe</a:t>
                    </a:r>
                    <a:r>
                      <a:rPr lang="pl-PL" sz="1600" i="1" dirty="0">
                        <a:latin typeface="Calibri" panose="020F0502020204030204" pitchFamily="34" charset="0"/>
                        <a:ea typeface="Times New Roman" panose="02020603050405020304" pitchFamily="18" charset="0"/>
                      </a:rPr>
                      <a:t>, grantowe </a:t>
                    </a:r>
                  </a:p>
                </p:txBody>
              </p:sp>
              <p:sp>
                <p:nvSpPr>
                  <p:cNvPr id="22" name="AutoShape 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404763" y="46617"/>
                    <a:ext cx="3114630" cy="468228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chemeClr val="accent1">
                      <a:lumMod val="90000"/>
                    </a:schemeClr>
                  </a:solidFill>
                  <a:ln>
                    <a:noFill/>
                  </a:ln>
                  <a:effectLst>
                    <a:outerShdw blurRad="44450" dist="27940" dir="5400000" algn="ctr" rotWithShape="0">
                      <a:srgbClr val="000000">
                        <a:alpha val="31999"/>
                      </a:srgbClr>
                    </a:outerShdw>
                  </a:effectLst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0" tIns="0" rIns="0" bIns="0" anchor="ctr" anchorCtr="0" upright="1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rPr>
                      <a:t>Burmistrz Miasta i Gminy Uzdrowiskowej Muszyna</a:t>
                    </a:r>
                    <a:endParaRPr lang="pl-PL" sz="1600" dirty="0">
                      <a:effectLst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3" name="AutoShape 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404764" y="823591"/>
                    <a:ext cx="3114630" cy="495352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chemeClr val="accent1">
                      <a:lumMod val="90000"/>
                    </a:schemeClr>
                  </a:solidFill>
                  <a:ln>
                    <a:noFill/>
                  </a:ln>
                  <a:effectLst>
                    <a:outerShdw blurRad="44450" dist="27940" dir="5400000" algn="ctr" rotWithShape="0">
                      <a:srgbClr val="000000">
                        <a:alpha val="31999"/>
                      </a:srgbClr>
                    </a:outerShdw>
                  </a:effectLst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0" tIns="0" rIns="0" bIns="0" anchor="t" anchorCtr="0" upright="1">
                    <a:noAutofit/>
                  </a:bodyPr>
                  <a:lstStyle/>
                  <a:p>
                    <a:pPr algn="ctr">
                      <a:lnSpc>
                        <a:spcPts val="1700"/>
                      </a:lnSpc>
                      <a:spcAft>
                        <a:spcPts val="0"/>
                      </a:spcAft>
                    </a:pPr>
                    <a:r>
                      <a:rPr lang="pl-PL" sz="300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rPr>
                      <a:t> </a:t>
                    </a:r>
                    <a:r>
                      <a:rPr lang="pl-PL" sz="1600" dirty="0" smtClean="0">
                        <a:latin typeface="Calibri" panose="020F0502020204030204" pitchFamily="34" charset="0"/>
                        <a:ea typeface="Times New Roman" panose="02020603050405020304" pitchFamily="18" charset="0"/>
                      </a:rPr>
                      <a:t>Operator GPR</a:t>
                    </a:r>
                  </a:p>
                  <a:p>
                    <a:pPr algn="ctr">
                      <a:lnSpc>
                        <a:spcPts val="1700"/>
                      </a:lnSpc>
                      <a:spcAft>
                        <a:spcPts val="0"/>
                      </a:spcAft>
                    </a:pPr>
                    <a:r>
                      <a:rPr lang="pl-PL" sz="1400" i="1" dirty="0">
                        <a:latin typeface="Calibri" panose="020F0502020204030204" pitchFamily="34" charset="0"/>
                        <a:ea typeface="Times New Roman" panose="02020603050405020304" pitchFamily="18" charset="0"/>
                      </a:rPr>
                      <a:t>Referat Rozwoju Lokalnego, Inwestycji, Infrastruktury Komunalnej i Ochrony Środowiska </a:t>
                    </a:r>
                  </a:p>
                </p:txBody>
              </p:sp>
              <p:sp>
                <p:nvSpPr>
                  <p:cNvPr id="24" name="AutoShape 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94875" y="22973"/>
                    <a:ext cx="2507706" cy="508448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chemeClr val="accent1">
                      <a:lumMod val="90000"/>
                    </a:schemeClr>
                  </a:solidFill>
                  <a:ln>
                    <a:noFill/>
                  </a:ln>
                  <a:effectLst>
                    <a:outerShdw blurRad="44450" dist="27940" dir="5400000" algn="ctr" rotWithShape="0">
                      <a:srgbClr val="000000">
                        <a:alpha val="31999"/>
                      </a:srgbClr>
                    </a:outerShdw>
                  </a:effectLst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0" tIns="0" rIns="0" bIns="0" anchor="ctr" anchorCtr="0" upright="1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pl-PL" sz="1600" dirty="0">
                        <a:latin typeface="Calibri" panose="020F0502020204030204" pitchFamily="34" charset="0"/>
                        <a:ea typeface="Times New Roman" panose="02020603050405020304" pitchFamily="18" charset="0"/>
                      </a:rPr>
                      <a:t>Komitet </a:t>
                    </a:r>
                  </a:p>
                  <a:p>
                    <a:pPr algn="ctr">
                      <a:spcAft>
                        <a:spcPts val="0"/>
                      </a:spcAft>
                    </a:pPr>
                    <a:r>
                      <a:rPr lang="pl-PL" sz="1600" dirty="0">
                        <a:latin typeface="Calibri" panose="020F0502020204030204" pitchFamily="34" charset="0"/>
                        <a:ea typeface="Times New Roman" panose="02020603050405020304" pitchFamily="18" charset="0"/>
                      </a:rPr>
                      <a:t>Rewitalizacji</a:t>
                    </a:r>
                  </a:p>
                </p:txBody>
              </p:sp>
              <p:sp>
                <p:nvSpPr>
                  <p:cNvPr id="25" name="AutoShape 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7638569" y="1785627"/>
                    <a:ext cx="1163566" cy="617713"/>
                  </a:xfrm>
                  <a:prstGeom prst="roundRect">
                    <a:avLst>
                      <a:gd name="adj" fmla="val 9935"/>
                    </a:avLst>
                  </a:prstGeom>
                  <a:solidFill>
                    <a:srgbClr val="ECA7F3"/>
                  </a:solidFill>
                  <a:ln>
                    <a:noFill/>
                  </a:ln>
                  <a:effectLst>
                    <a:outerShdw blurRad="44450" dist="27940" dir="5400000" algn="ctr" rotWithShape="0">
                      <a:srgbClr val="000000">
                        <a:alpha val="31999"/>
                      </a:srgbClr>
                    </a:outerShdw>
                  </a:effectLst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0" tIns="0" rIns="0" bIns="0" anchor="ctr" anchorCtr="0" upright="1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pl-PL" sz="600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rPr>
                      <a:t> </a:t>
                    </a:r>
                    <a:endParaRPr lang="pl-PL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  <a:p>
                    <a:pPr algn="ctr">
                      <a:spcAft>
                        <a:spcPts val="0"/>
                      </a:spcAft>
                    </a:pPr>
                    <a:r>
                      <a:rPr lang="pl-PL" sz="1600" dirty="0">
                        <a:latin typeface="Calibri" panose="020F0502020204030204" pitchFamily="34" charset="0"/>
                        <a:ea typeface="Times New Roman" panose="02020603050405020304" pitchFamily="18" charset="0"/>
                      </a:rPr>
                      <a:t>Zewnętrzni  eksperci </a:t>
                    </a:r>
                  </a:p>
                </p:txBody>
              </p:sp>
              <p:sp>
                <p:nvSpPr>
                  <p:cNvPr id="26" name="AutoShape 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931174" y="823592"/>
                    <a:ext cx="2869769" cy="539576"/>
                  </a:xfrm>
                  <a:prstGeom prst="roundRect">
                    <a:avLst>
                      <a:gd name="adj" fmla="val 6856"/>
                    </a:avLst>
                  </a:prstGeom>
                  <a:solidFill>
                    <a:srgbClr val="92D050"/>
                  </a:solidFill>
                  <a:ln>
                    <a:noFill/>
                  </a:ln>
                  <a:effectLst>
                    <a:outerShdw blurRad="44450" dist="27940" dir="5400000" algn="ctr" rotWithShape="0">
                      <a:srgbClr val="000000">
                        <a:alpha val="31999"/>
                      </a:srgbClr>
                    </a:outerShdw>
                  </a:effectLst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16328" tIns="45720" rIns="16328" bIns="45720" anchor="ctr" anchorCtr="0" upright="1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pl-PL" sz="1600" dirty="0">
                        <a:latin typeface="Calibri" panose="020F0502020204030204" pitchFamily="34" charset="0"/>
                        <a:ea typeface="Times New Roman" panose="02020603050405020304" pitchFamily="18" charset="0"/>
                      </a:rPr>
                      <a:t>System informatyczny, narzędzia komunikacji elektronicznej</a:t>
                    </a:r>
                  </a:p>
                </p:txBody>
              </p:sp>
              <p:cxnSp>
                <p:nvCxnSpPr>
                  <p:cNvPr id="27" name="AutoShape 20"/>
                  <p:cNvCxnSpPr>
                    <a:cxnSpLocks noChangeAspect="1" noChangeShapeType="1"/>
                  </p:cNvCxnSpPr>
                  <p:nvPr/>
                </p:nvCxnSpPr>
                <p:spPr bwMode="auto">
                  <a:xfrm flipH="1">
                    <a:off x="7200357" y="2183786"/>
                    <a:ext cx="409960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15" name="AutoShape 23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5715596" y="3074818"/>
                  <a:ext cx="336703" cy="4824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6" name="AutoShape 23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6386964" y="1569407"/>
                  <a:ext cx="0" cy="45047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7" name="AutoShape 17"/>
                <p:cNvSpPr>
                  <a:spLocks noChangeAspect="1" noChangeArrowheads="1"/>
                </p:cNvSpPr>
                <p:nvPr/>
              </p:nvSpPr>
              <p:spPr bwMode="auto">
                <a:xfrm>
                  <a:off x="5167979" y="2471931"/>
                  <a:ext cx="1542287" cy="1272487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>
                    <a:lumMod val="90000"/>
                  </a:schemeClr>
                </a:solidFill>
                <a:ln>
                  <a:noFill/>
                </a:ln>
                <a:effectLst>
                  <a:outerShdw blurRad="44450" dist="27940" dir="5400000" algn="ctr" rotWithShape="0">
                    <a:srgbClr val="000000">
                      <a:alpha val="31999"/>
                    </a:srgbClr>
                  </a:outerShdw>
                </a:effectLst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ctr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pl-PL" sz="1600" dirty="0">
                      <a:latin typeface="Calibri" panose="020F0502020204030204" pitchFamily="34" charset="0"/>
                      <a:ea typeface="Times New Roman" panose="02020603050405020304" pitchFamily="18" charset="0"/>
                    </a:rPr>
                    <a:t>Projekty Urzędu Gminy i ich jednostek organizacyjnych</a:t>
                  </a:r>
                </a:p>
              </p:txBody>
            </p:sp>
          </p:grpSp>
          <p:cxnSp>
            <p:nvCxnSpPr>
              <p:cNvPr id="10" name="AutoShape 15"/>
              <p:cNvCxnSpPr>
                <a:cxnSpLocks noChangeAspect="1" noChangeShapeType="1"/>
              </p:cNvCxnSpPr>
              <p:nvPr/>
            </p:nvCxnSpPr>
            <p:spPr bwMode="auto">
              <a:xfrm>
                <a:off x="3820448" y="579441"/>
                <a:ext cx="0" cy="39600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8" name="AutoShape 15"/>
            <p:cNvCxnSpPr>
              <a:cxnSpLocks noChangeAspect="1" noChangeShapeType="1"/>
            </p:cNvCxnSpPr>
            <p:nvPr/>
          </p:nvCxnSpPr>
          <p:spPr bwMode="auto">
            <a:xfrm>
              <a:off x="5298948" y="1205349"/>
              <a:ext cx="396000" cy="82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4947947" y="87868"/>
            <a:ext cx="18473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pl-PL" altLang="pl-P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50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/>
              <a:t>Zasady wyznaczania składu Komitetu </a:t>
            </a:r>
            <a:r>
              <a:rPr lang="pl-PL" sz="3200" dirty="0" smtClean="0"/>
              <a:t>Rewitalizacji (1)</a:t>
            </a:r>
            <a:endParaRPr lang="pl-P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282" y="1477950"/>
            <a:ext cx="9276558" cy="4921527"/>
          </a:xfrm>
        </p:spPr>
        <p:txBody>
          <a:bodyPr/>
          <a:lstStyle/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2600" dirty="0"/>
              <a:t>Komitet </a:t>
            </a:r>
            <a:r>
              <a:rPr lang="pl-PL" sz="2600" dirty="0" smtClean="0"/>
              <a:t>Rewitalizacji (KR) </a:t>
            </a:r>
            <a:r>
              <a:rPr lang="pl-PL" sz="2600" dirty="0"/>
              <a:t>i jego skład powoływany jest przez Burmistrza </a:t>
            </a:r>
            <a:r>
              <a:rPr lang="pl-PL" sz="2600" dirty="0" smtClean="0"/>
              <a:t>MiGU Muszyna </a:t>
            </a:r>
            <a:r>
              <a:rPr lang="pl-PL" sz="2600" dirty="0"/>
              <a:t>w drodze zarządzenia. 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2600" dirty="0"/>
              <a:t>W skład </a:t>
            </a:r>
            <a:r>
              <a:rPr lang="pl-PL" sz="2600" dirty="0" smtClean="0"/>
              <a:t>KR </a:t>
            </a:r>
            <a:r>
              <a:rPr lang="pl-PL" sz="2600" dirty="0"/>
              <a:t>wchodzi od 7 do 25 przedstawicieli interesariuszy procesu rewitalizacji, w tym: </a:t>
            </a:r>
          </a:p>
          <a:p>
            <a:pPr marL="955325" lvl="1" indent="-51435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dirty="0"/>
              <a:t>nie więcej niż 5 przedstawicieli  UMiGU </a:t>
            </a:r>
            <a:r>
              <a:rPr lang="pl-PL" dirty="0" smtClean="0"/>
              <a:t>Muszyna </a:t>
            </a:r>
            <a:r>
              <a:rPr lang="pl-PL" dirty="0"/>
              <a:t>i jednostek organizacyjnych wskazanych przez Burmistrza </a:t>
            </a:r>
            <a:r>
              <a:rPr lang="pl-PL" dirty="0" smtClean="0"/>
              <a:t>MiGU Muszyna</a:t>
            </a:r>
            <a:r>
              <a:rPr lang="pl-PL" dirty="0"/>
              <a:t>,</a:t>
            </a:r>
          </a:p>
          <a:p>
            <a:pPr marL="955325" lvl="1" indent="-51435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dirty="0"/>
              <a:t>nie więcej niż 5 przedstawicieli Rady </a:t>
            </a:r>
            <a:r>
              <a:rPr lang="pl-PL" dirty="0" smtClean="0"/>
              <a:t>MiGU </a:t>
            </a:r>
            <a:r>
              <a:rPr lang="pl-PL" dirty="0"/>
              <a:t>Muszyna wskazanych przez Radę </a:t>
            </a:r>
            <a:r>
              <a:rPr lang="pl-PL" dirty="0" smtClean="0"/>
              <a:t>MiGU Muszyna,</a:t>
            </a:r>
          </a:p>
          <a:p>
            <a:pPr marL="955325" lvl="1" indent="-51435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dirty="0"/>
              <a:t>nie więcej niż 4 przedstawicieli mieszkańców obszarów rewitalizacji, </a:t>
            </a:r>
          </a:p>
          <a:p>
            <a:pPr marL="955325" lvl="1" indent="-51435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endParaRPr lang="pl-PL" dirty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pl-PL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6900-26EE-47C1-83BE-E1EC57076ACD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075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/>
              <a:t>Zasady wyznaczania składu Komitetu </a:t>
            </a:r>
            <a:r>
              <a:rPr lang="pl-PL" sz="3200" dirty="0" smtClean="0"/>
              <a:t>Rewitalizacji (2)</a:t>
            </a:r>
            <a:endParaRPr lang="pl-P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282" y="1477950"/>
            <a:ext cx="9276558" cy="4921527"/>
          </a:xfrm>
        </p:spPr>
        <p:txBody>
          <a:bodyPr/>
          <a:lstStyle/>
          <a:p>
            <a:pPr marL="955325" lvl="1" indent="-514350">
              <a:lnSpc>
                <a:spcPct val="100000"/>
              </a:lnSpc>
              <a:spcBef>
                <a:spcPts val="0"/>
              </a:spcBef>
              <a:buFont typeface="+mj-lt"/>
              <a:buAutoNum type="alphaLcPeriod" startAt="4"/>
            </a:pPr>
            <a:r>
              <a:rPr lang="pl-PL" dirty="0" smtClean="0"/>
              <a:t>nie </a:t>
            </a:r>
            <a:r>
              <a:rPr lang="pl-PL" dirty="0"/>
              <a:t>więcej niż 2 właścicieli, użytkowników wieczystych nieruchomości i podmiotów zarządzających nieruchomościami znajdującymi się na obszarach rewitalizacji (spółdzielnie mieszkaniowe, wspólnoty mieszkaniowe i towarzystwa budownictwa),</a:t>
            </a:r>
          </a:p>
          <a:p>
            <a:pPr marL="955325" lvl="1" indent="-514350">
              <a:lnSpc>
                <a:spcPct val="100000"/>
              </a:lnSpc>
              <a:spcBef>
                <a:spcPts val="0"/>
              </a:spcBef>
              <a:buFont typeface="+mj-lt"/>
              <a:buAutoNum type="alphaLcPeriod" startAt="4"/>
            </a:pPr>
            <a:r>
              <a:rPr lang="pl-PL" dirty="0"/>
              <a:t>nie więcej niż 2 przedstawicieli mieszkańców spoza obszarów rewitalizacji,</a:t>
            </a:r>
          </a:p>
          <a:p>
            <a:pPr marL="955325" lvl="1" indent="-514350">
              <a:lnSpc>
                <a:spcPct val="100000"/>
              </a:lnSpc>
              <a:spcBef>
                <a:spcPts val="0"/>
              </a:spcBef>
              <a:buFont typeface="+mj-lt"/>
              <a:buAutoNum type="alphaLcPeriod" startAt="4"/>
            </a:pPr>
            <a:r>
              <a:rPr lang="pl-PL" dirty="0"/>
              <a:t>nie więcej niż 4 przedstawicieli podmiotów prowadzących na obszarze gminy działalność gospodarczą,</a:t>
            </a:r>
          </a:p>
          <a:p>
            <a:pPr marL="955325" lvl="1" indent="-514350">
              <a:lnSpc>
                <a:spcPct val="100000"/>
              </a:lnSpc>
              <a:spcBef>
                <a:spcPts val="0"/>
              </a:spcBef>
              <a:buFont typeface="+mj-lt"/>
              <a:buAutoNum type="alphaLcPeriod" startAt="4"/>
            </a:pPr>
            <a:r>
              <a:rPr lang="pl-PL" dirty="0"/>
              <a:t>nie więcej niż 3 przedstawicieli podmiotów prowadzących na obszarze gminy działalność społeczną, w tym organizacji pozarządowych i grup nieformalnych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6900-26EE-47C1-83BE-E1EC57076ACD}" type="slidenum">
              <a:rPr lang="pl-PL" smtClean="0"/>
              <a:pPr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149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/>
              <a:t>Zasady wyznaczania składu Komitetu </a:t>
            </a:r>
            <a:r>
              <a:rPr lang="pl-PL" sz="3200" dirty="0" smtClean="0"/>
              <a:t>Rewitalizacji (3)</a:t>
            </a:r>
            <a:endParaRPr lang="pl-P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282" y="1477950"/>
            <a:ext cx="9276558" cy="4921527"/>
          </a:xfrm>
        </p:spPr>
        <p:txBody>
          <a:bodyPr/>
          <a:lstStyle/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pl-PL" sz="2600" dirty="0" smtClean="0"/>
              <a:t>Członkowie KR wskazani </a:t>
            </a:r>
            <a:r>
              <a:rPr lang="pl-PL" sz="2600" dirty="0"/>
              <a:t>w § 2  ust. 2 lit. c-g wybierani są w trybie otwartego naboru. 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pl-PL" sz="2600" dirty="0"/>
              <a:t>Informacja o naborze członków do </a:t>
            </a:r>
            <a:r>
              <a:rPr lang="pl-PL" sz="2600" dirty="0" smtClean="0"/>
              <a:t>KR </a:t>
            </a:r>
            <a:r>
              <a:rPr lang="pl-PL" sz="2600" dirty="0"/>
              <a:t>zostanie zamieszczona na stronie internetowej http://www.muszyna.pl/i w </a:t>
            </a:r>
            <a:r>
              <a:rPr lang="pl-PL" sz="2600" dirty="0" smtClean="0"/>
              <a:t>BIP MiGU Muszyna</a:t>
            </a:r>
            <a:r>
              <a:rPr lang="pl-PL" sz="2600" dirty="0"/>
              <a:t>. W informacji zostaną zawarte następujące elementy:</a:t>
            </a:r>
          </a:p>
          <a:p>
            <a:pPr marL="955325" lvl="1" indent="-51435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dirty="0"/>
              <a:t>termin naboru nie krótszy niż 7 dni, </a:t>
            </a:r>
          </a:p>
          <a:p>
            <a:pPr marL="955325" lvl="1" indent="-51435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dirty="0"/>
              <a:t>sposób i miejsce składania formularzy zgłoszeniowych,</a:t>
            </a:r>
          </a:p>
          <a:p>
            <a:pPr marL="955325" lvl="1" indent="-51435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dirty="0"/>
              <a:t>wzór formularza zgłoszeniowego. 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pl-PL" sz="2600" dirty="0"/>
              <a:t>Kandydat na członka </a:t>
            </a:r>
            <a:r>
              <a:rPr lang="pl-PL" sz="2600" dirty="0" smtClean="0"/>
              <a:t>KR </a:t>
            </a:r>
            <a:r>
              <a:rPr lang="pl-PL" sz="2600" dirty="0"/>
              <a:t>może złożyć tylko jeden formularz zgłoszeniowy i tylko jako przedstawiciel jednej kategorii podmiotów wskazanych w § 2 ust.  2 lit. c-g.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"/>
            </a:pPr>
            <a:endParaRPr lang="pl-PL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6900-26EE-47C1-83BE-E1EC57076ACD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547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/>
              <a:t>Zasady wyznaczania składu Komitetu </a:t>
            </a:r>
            <a:r>
              <a:rPr lang="pl-PL" sz="3200" dirty="0" smtClean="0"/>
              <a:t>Rewitalizacji (4)</a:t>
            </a:r>
            <a:endParaRPr lang="pl-P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282" y="1477950"/>
            <a:ext cx="9276558" cy="4921527"/>
          </a:xfrm>
        </p:spPr>
        <p:txBody>
          <a:bodyPr/>
          <a:lstStyle/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6"/>
            </a:pPr>
            <a:r>
              <a:rPr lang="pl-PL" sz="2600" dirty="0" smtClean="0"/>
              <a:t>Formularze </a:t>
            </a:r>
            <a:r>
              <a:rPr lang="pl-PL" sz="2600" dirty="0"/>
              <a:t>zgłoszeniowe zostaną ocenione pod względem formalnym i merytorycznym. 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6"/>
            </a:pPr>
            <a:r>
              <a:rPr lang="pl-PL" sz="2600" dirty="0"/>
              <a:t>W przypadku zgłoszenia się większej niż zakładana liczby kandydatów do </a:t>
            </a:r>
            <a:r>
              <a:rPr lang="pl-PL" sz="2600" dirty="0" smtClean="0"/>
              <a:t>KR, </a:t>
            </a:r>
            <a:r>
              <a:rPr lang="pl-PL" sz="2600" dirty="0"/>
              <a:t>decydująca będzie ocena merytoryczna formularzy, które pozytywnie przeszły ocenę formalną. 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6"/>
            </a:pPr>
            <a:r>
              <a:rPr lang="pl-PL" sz="2600" dirty="0"/>
              <a:t>Członkiem </a:t>
            </a:r>
            <a:r>
              <a:rPr lang="pl-PL" sz="2600" dirty="0" smtClean="0"/>
              <a:t>KR </a:t>
            </a:r>
            <a:r>
              <a:rPr lang="pl-PL" sz="2600" dirty="0"/>
              <a:t>nie może być osoba skazana prawomocnym wyrokiem sądu za przestępstwo z winy umyślnej lub wobec której orzeczono prawomocnie środek karny utraty praw publicznych</a:t>
            </a:r>
            <a:r>
              <a:rPr lang="pl-PL" sz="2600" dirty="0" smtClean="0"/>
              <a:t>.</a:t>
            </a:r>
            <a:endParaRPr lang="pl-PL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6900-26EE-47C1-83BE-E1EC57076ACD}" type="slidenum">
              <a:rPr lang="pl-PL" smtClean="0"/>
              <a:pPr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090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/>
              <a:t>Zasady wyznaczania składu Komitetu </a:t>
            </a:r>
            <a:r>
              <a:rPr lang="pl-PL" sz="3200" dirty="0" smtClean="0"/>
              <a:t>Rewitalizacji (5)</a:t>
            </a:r>
            <a:endParaRPr lang="pl-P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282" y="1187549"/>
            <a:ext cx="9276558" cy="4921527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9"/>
            </a:pPr>
            <a:r>
              <a:rPr lang="pl-PL" sz="2600" dirty="0" smtClean="0"/>
              <a:t>Jednostką </a:t>
            </a:r>
            <a:r>
              <a:rPr lang="pl-PL" sz="2600" dirty="0"/>
              <a:t>odpowiedzialną za przeprowadzenie naboru jest Referat Rozwoju Lokalnego, Inwestycji, Infrastruktury Komunalnej i Ochrony Środowiska </a:t>
            </a:r>
            <a:r>
              <a:rPr lang="pl-PL" sz="2600" dirty="0" smtClean="0"/>
              <a:t>UMiGU Muszyna</a:t>
            </a:r>
            <a:r>
              <a:rPr lang="pl-PL" sz="2600" dirty="0"/>
              <a:t>.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9"/>
            </a:pPr>
            <a:r>
              <a:rPr lang="pl-PL" sz="2600" dirty="0"/>
              <a:t>W </a:t>
            </a:r>
            <a:r>
              <a:rPr lang="pl-PL" sz="2600" dirty="0" smtClean="0"/>
              <a:t>przypadku, </a:t>
            </a:r>
            <a:r>
              <a:rPr lang="pl-PL" sz="2600" dirty="0"/>
              <a:t>gdy w danej kategorii podmiotów, określonych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w </a:t>
            </a:r>
            <a:r>
              <a:rPr lang="pl-PL" sz="2600" dirty="0"/>
              <a:t>§ 2 ust. 2  lit. c-g  nie zgłosi się żaden kandydat, przeprowadza się nabór uzupełniający. W przypadku bezskutecznego rozstrzygnięcia naboru uzupełniającego, Burmistrz powołuje </a:t>
            </a:r>
            <a:r>
              <a:rPr lang="pl-PL" sz="2600" dirty="0" smtClean="0"/>
              <a:t>KR </a:t>
            </a:r>
            <a:r>
              <a:rPr lang="pl-PL" sz="2600" dirty="0"/>
              <a:t>składający się z przedstawicieli poszczególnych podmiotów, których kandydaci zostali zgłoszeni. 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9"/>
            </a:pPr>
            <a:r>
              <a:rPr lang="pl-PL" sz="2600" dirty="0"/>
              <a:t>Kadencja </a:t>
            </a:r>
            <a:r>
              <a:rPr lang="pl-PL" sz="2600" dirty="0" smtClean="0"/>
              <a:t>KR </a:t>
            </a:r>
            <a:r>
              <a:rPr lang="pl-PL" sz="2600" dirty="0"/>
              <a:t>trwa do czasu zakończenia procesu rewitalizacji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tj</a:t>
            </a:r>
            <a:r>
              <a:rPr lang="pl-PL" sz="2600" dirty="0"/>
              <a:t>. w okresie od pierwszego posiedzenia </a:t>
            </a:r>
            <a:r>
              <a:rPr lang="pl-PL" sz="2600" dirty="0" smtClean="0"/>
              <a:t>KR </a:t>
            </a:r>
            <a:r>
              <a:rPr lang="pl-PL" sz="2600" dirty="0"/>
              <a:t>do 2023 r. Ostatnim etapem tego procesu jest opracowanie raportu z realizacji </a:t>
            </a:r>
            <a:r>
              <a:rPr lang="pl-PL" sz="2600" dirty="0" smtClean="0"/>
              <a:t>GPR </a:t>
            </a:r>
            <a:r>
              <a:rPr lang="pl-PL" sz="2600" dirty="0"/>
              <a:t>dla  </a:t>
            </a:r>
            <a:r>
              <a:rPr lang="pl-PL" sz="2600" dirty="0" smtClean="0"/>
              <a:t>MiGU  </a:t>
            </a:r>
            <a:r>
              <a:rPr lang="pl-PL" sz="2600" dirty="0"/>
              <a:t>Muszyna.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6900-26EE-47C1-83BE-E1EC57076ACD}" type="slidenum">
              <a:rPr lang="pl-PL" smtClean="0"/>
              <a:pPr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783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/>
              <a:t>Zasady działania Komitetu Rewitalizacji </a:t>
            </a:r>
            <a:r>
              <a:rPr lang="pl-PL" sz="3200" dirty="0" smtClean="0"/>
              <a:t>(1)</a:t>
            </a:r>
            <a:endParaRPr lang="pl-P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282" y="1477950"/>
            <a:ext cx="9276558" cy="4921527"/>
          </a:xfrm>
        </p:spPr>
        <p:txBody>
          <a:bodyPr/>
          <a:lstStyle/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2600" dirty="0" smtClean="0"/>
              <a:t>KR </a:t>
            </a:r>
            <a:r>
              <a:rPr lang="pl-PL" sz="2600" dirty="0"/>
              <a:t>uprawniony jest do wyrażania opinii odnośnie m.in. projektu </a:t>
            </a:r>
            <a:r>
              <a:rPr lang="pl-PL" sz="2600" dirty="0" smtClean="0"/>
              <a:t>GPR, </a:t>
            </a:r>
            <a:r>
              <a:rPr lang="pl-PL" sz="2600" dirty="0"/>
              <a:t>projektów aktów planistycznych, </a:t>
            </a:r>
            <a:r>
              <a:rPr lang="pl-PL" sz="2600" dirty="0" smtClean="0"/>
              <a:t>a </a:t>
            </a:r>
            <a:r>
              <a:rPr lang="pl-PL" sz="2600" dirty="0"/>
              <a:t>także postępów w reali­zacji przedsięwzięć rewitalizacyjnych.  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2600" dirty="0" smtClean="0"/>
              <a:t>KR </a:t>
            </a:r>
            <a:r>
              <a:rPr lang="pl-PL" sz="2600" dirty="0"/>
              <a:t>uczestniczy w opiniowaniu oraz przygotowaniu projektów uchwał Rady </a:t>
            </a:r>
            <a:r>
              <a:rPr lang="pl-PL" sz="2600" dirty="0" smtClean="0"/>
              <a:t>MiGU Muszyna </a:t>
            </a:r>
            <a:r>
              <a:rPr lang="pl-PL" sz="2600" dirty="0"/>
              <a:t>oraz zarządzeń Burmistrza związanych z rewitalizacją.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2600" dirty="0" smtClean="0"/>
              <a:t>KR </a:t>
            </a:r>
            <a:r>
              <a:rPr lang="pl-PL" sz="2600" dirty="0"/>
              <a:t>opiniuje ocenę aktualności i stopnia realizacji </a:t>
            </a:r>
            <a:r>
              <a:rPr lang="pl-PL" sz="2600" dirty="0" smtClean="0"/>
              <a:t>GPR </a:t>
            </a:r>
            <a:r>
              <a:rPr lang="pl-PL" sz="2600" dirty="0"/>
              <a:t>co najmniej raz na 3 lata.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6900-26EE-47C1-83BE-E1EC57076ACD}" type="slidenum">
              <a:rPr lang="pl-PL" smtClean="0"/>
              <a:pPr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781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810418" y="800414"/>
            <a:ext cx="8459788" cy="803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pl-PL" sz="2800" b="1">
              <a:solidFill>
                <a:srgbClr val="000000"/>
              </a:solidFill>
            </a:endParaRPr>
          </a:p>
        </p:txBody>
      </p:sp>
      <p:sp>
        <p:nvSpPr>
          <p:cNvPr id="39941" name="Symbol zastępczy zawartości 5"/>
          <p:cNvSpPr>
            <a:spLocks noGrp="1"/>
          </p:cNvSpPr>
          <p:nvPr>
            <p:ph idx="1"/>
          </p:nvPr>
        </p:nvSpPr>
        <p:spPr>
          <a:xfrm>
            <a:off x="515435" y="1412453"/>
            <a:ext cx="8754771" cy="3159472"/>
          </a:xfrm>
        </p:spPr>
        <p:txBody>
          <a:bodyPr/>
          <a:lstStyle/>
          <a:p>
            <a:pPr marL="514350" indent="-514350">
              <a:buClr>
                <a:srgbClr val="FFC000"/>
              </a:buClr>
              <a:buFont typeface="+mj-lt"/>
              <a:buAutoNum type="arabicPeriod"/>
            </a:pPr>
            <a:r>
              <a:rPr lang="pl-PL" sz="2800" dirty="0" smtClean="0">
                <a:cs typeface="Calibri" panose="020F0502020204030204" pitchFamily="34" charset="0"/>
              </a:rPr>
              <a:t>Wprowadzenie do spotkania konsultacyjnego</a:t>
            </a:r>
            <a:endParaRPr lang="pl-PL" sz="2800" dirty="0">
              <a:cs typeface="Calibri" panose="020F0502020204030204" pitchFamily="34" charset="0"/>
            </a:endParaRPr>
          </a:p>
          <a:p>
            <a:pPr marL="514350" indent="-514350">
              <a:buClr>
                <a:srgbClr val="FFC000"/>
              </a:buClr>
              <a:buFont typeface="+mj-lt"/>
              <a:buAutoNum type="arabicPeriod"/>
            </a:pPr>
            <a:r>
              <a:rPr lang="pl-PL" sz="2800" dirty="0" smtClean="0">
                <a:cs typeface="Calibri" panose="020F0502020204030204" pitchFamily="34" charset="0"/>
              </a:rPr>
              <a:t>Omówienie </a:t>
            </a:r>
            <a:r>
              <a:rPr lang="pl-PL" sz="2800" dirty="0">
                <a:ea typeface="ＭＳ Ｐ明朝" pitchFamily="18" charset="-128"/>
                <a:cs typeface="Calibri" pitchFamily="34" charset="0"/>
              </a:rPr>
              <a:t>projektu uchwały dotyczącej Komitetu Rewitalizacji</a:t>
            </a:r>
          </a:p>
          <a:p>
            <a:pPr marL="514350" indent="-514350">
              <a:buClr>
                <a:srgbClr val="FFC000"/>
              </a:buClr>
              <a:buFont typeface="+mj-lt"/>
              <a:buAutoNum type="arabicPeriod"/>
            </a:pPr>
            <a:r>
              <a:rPr lang="pl-PL" sz="2800" dirty="0" smtClean="0">
                <a:cs typeface="Calibri" panose="020F0502020204030204" pitchFamily="34" charset="0"/>
              </a:rPr>
              <a:t>Prezentacja zasad powoływania członków Komitetu Rewitalizacji</a:t>
            </a:r>
            <a:endParaRPr lang="pl-PL" sz="2800" dirty="0">
              <a:cs typeface="Calibri" panose="020F0502020204030204" pitchFamily="34" charset="0"/>
            </a:endParaRPr>
          </a:p>
          <a:p>
            <a:pPr marL="514350" indent="-514350">
              <a:buClr>
                <a:srgbClr val="FFC000"/>
              </a:buClr>
              <a:buFont typeface="+mj-lt"/>
              <a:buAutoNum type="arabicPeriod"/>
            </a:pPr>
            <a:r>
              <a:rPr lang="pl-PL" sz="2800" dirty="0">
                <a:cs typeface="Calibri" panose="020F0502020204030204" pitchFamily="34" charset="0"/>
              </a:rPr>
              <a:t>Prezentacja zasad działania Komitetu Rewitalizacji</a:t>
            </a:r>
          </a:p>
          <a:p>
            <a:pPr marL="514350" indent="-514350">
              <a:buClr>
                <a:srgbClr val="FFC000"/>
              </a:buClr>
              <a:buFont typeface="+mj-lt"/>
              <a:buAutoNum type="arabicPeriod"/>
            </a:pPr>
            <a:r>
              <a:rPr lang="pl-PL" sz="2800" dirty="0" smtClean="0">
                <a:cs typeface="Calibri" panose="020F0502020204030204" pitchFamily="34" charset="0"/>
              </a:rPr>
              <a:t>Dyskusja, zgłaszanie </a:t>
            </a:r>
            <a:r>
              <a:rPr lang="pl-PL" sz="2800" dirty="0">
                <a:cs typeface="Calibri" panose="020F0502020204030204" pitchFamily="34" charset="0"/>
              </a:rPr>
              <a:t>uwag do </a:t>
            </a:r>
            <a:r>
              <a:rPr lang="pl-PL" sz="2800" dirty="0">
                <a:ea typeface="ＭＳ Ｐ明朝" pitchFamily="18" charset="-128"/>
                <a:cs typeface="Calibri" pitchFamily="34" charset="0"/>
              </a:rPr>
              <a:t>projektu uchwały dotyczącej Komitetu </a:t>
            </a:r>
            <a:r>
              <a:rPr lang="pl-PL" sz="2800" dirty="0" smtClean="0">
                <a:ea typeface="ＭＳ Ｐ明朝" pitchFamily="18" charset="-128"/>
                <a:cs typeface="Calibri" pitchFamily="34" charset="0"/>
              </a:rPr>
              <a:t>Rewitalizacji</a:t>
            </a:r>
            <a:endParaRPr lang="pl-PL" sz="2800" dirty="0">
              <a:ea typeface="ＭＳ Ｐ明朝" pitchFamily="18" charset="-128"/>
              <a:cs typeface="Calibri" pitchFamily="34" charset="0"/>
            </a:endParaRPr>
          </a:p>
        </p:txBody>
      </p:sp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515435" y="467469"/>
            <a:ext cx="9133390" cy="933946"/>
          </a:xfrm>
        </p:spPr>
        <p:txBody>
          <a:bodyPr/>
          <a:lstStyle/>
          <a:p>
            <a:pPr lvl="0" defTabSz="914400">
              <a:lnSpc>
                <a:spcPct val="130000"/>
              </a:lnSpc>
            </a:pPr>
            <a:r>
              <a:rPr lang="pl-PL" sz="3200" dirty="0"/>
              <a:t>Plan prezentacji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</p:spPr>
        <p:txBody>
          <a:bodyPr/>
          <a:lstStyle/>
          <a:p>
            <a:fld id="{FAD56900-26EE-47C1-83BE-E1EC57076ACD}" type="slidenum">
              <a:rPr lang="pl-PL" smtClean="0"/>
              <a:pPr/>
              <a:t>2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/>
              <a:t>Zasady działania Komitetu Rewitalizacji </a:t>
            </a:r>
            <a:r>
              <a:rPr lang="pl-PL" sz="3200" dirty="0" smtClean="0"/>
              <a:t>(2)</a:t>
            </a:r>
            <a:endParaRPr lang="pl-P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282" y="1477950"/>
            <a:ext cx="9276558" cy="492152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pl-PL" sz="2600" dirty="0"/>
              <a:t>Zadaniem członków </a:t>
            </a:r>
            <a:r>
              <a:rPr lang="pl-PL" sz="2600" dirty="0" smtClean="0"/>
              <a:t>KR jest </a:t>
            </a:r>
            <a:r>
              <a:rPr lang="pl-PL" sz="2600" dirty="0"/>
              <a:t>promowanie i zachęcenia mieszkańców oraz wszystkich podmiotów do uczestnictwa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w </a:t>
            </a:r>
            <a:r>
              <a:rPr lang="pl-PL" sz="2600" dirty="0"/>
              <a:t>konsultacjach programu oraz współpracy przy realizacji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i </a:t>
            </a:r>
            <a:r>
              <a:rPr lang="pl-PL" sz="2600" dirty="0"/>
              <a:t>monitorowaniu podejmowanych działań, przedsięwzięć.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pl-PL" sz="2600" dirty="0" smtClean="0"/>
              <a:t>KR </a:t>
            </a:r>
            <a:r>
              <a:rPr lang="pl-PL" sz="2600" dirty="0"/>
              <a:t>współpracuje z Referatem Rozwoju Lokalnego, Inwestycji, Infrastruktury Komunalnej i Ochrony Środowiska </a:t>
            </a:r>
            <a:r>
              <a:rPr lang="pl-PL" sz="2600" dirty="0" smtClean="0"/>
              <a:t>UMiGU </a:t>
            </a:r>
            <a:r>
              <a:rPr lang="pl-PL" sz="2600" dirty="0"/>
              <a:t>Muszyna, który pełni funkcję Operatora </a:t>
            </a:r>
            <a:r>
              <a:rPr lang="pl-PL" sz="2600" dirty="0" smtClean="0"/>
              <a:t>GPR, </a:t>
            </a:r>
            <a:r>
              <a:rPr lang="pl-PL" sz="2600" dirty="0"/>
              <a:t>odpowiedzialnego za prowadzenie procesu rewitalizacji, w tym przeprowadzenie monitoringu i oceny ewaluacji na etapie wdrażania programu.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4"/>
            </a:pPr>
            <a:endParaRPr lang="pl-PL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6900-26EE-47C1-83BE-E1EC57076ACD}" type="slidenum">
              <a:rPr lang="pl-PL" smtClean="0"/>
              <a:pPr/>
              <a:t>20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177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/>
              <a:t>Zasady działania Komitetu Rewitalizacji </a:t>
            </a:r>
            <a:r>
              <a:rPr lang="pl-PL" sz="3200" dirty="0" smtClean="0"/>
              <a:t>(3)</a:t>
            </a:r>
            <a:endParaRPr lang="pl-P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282" y="1477950"/>
            <a:ext cx="9276558" cy="492152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6"/>
            </a:pPr>
            <a:r>
              <a:rPr lang="pl-PL" sz="2600" dirty="0"/>
              <a:t>Podczas pierwszego posiedzenia </a:t>
            </a:r>
            <a:r>
              <a:rPr lang="pl-PL" sz="2600" dirty="0" smtClean="0"/>
              <a:t>KR </a:t>
            </a:r>
            <a:r>
              <a:rPr lang="pl-PL" sz="2600" dirty="0"/>
              <a:t>członkowie wybierają spośród swojego grona Przewodniczącego i jego Zastępcę. Rolę Przewodniczącego podczas pierwszego spotkania do czasu jego wyboru pełni Burmistrz </a:t>
            </a:r>
            <a:r>
              <a:rPr lang="pl-PL" sz="2600" dirty="0" smtClean="0"/>
              <a:t>MiGU Muszyna</a:t>
            </a:r>
            <a:r>
              <a:rPr lang="pl-PL" sz="2600" dirty="0"/>
              <a:t>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6"/>
            </a:pPr>
            <a:r>
              <a:rPr lang="pl-PL" sz="2600" dirty="0"/>
              <a:t>Przewodniczący zwołuje posiedzenia </a:t>
            </a:r>
            <a:r>
              <a:rPr lang="pl-PL" sz="2600" dirty="0" smtClean="0"/>
              <a:t>KR nie </a:t>
            </a:r>
            <a:r>
              <a:rPr lang="pl-PL" sz="2600" dirty="0"/>
              <a:t>rzadziej niż raz na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6 </a:t>
            </a:r>
            <a:r>
              <a:rPr lang="pl-PL" sz="2600" dirty="0"/>
              <a:t>miesięcy z własnej inicjatywy lub na wniosek: </a:t>
            </a:r>
          </a:p>
          <a:p>
            <a:pPr marL="955325" lvl="1" indent="-51435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dirty="0"/>
              <a:t>co najmniej 4 członków </a:t>
            </a:r>
            <a:r>
              <a:rPr lang="pl-PL" dirty="0" smtClean="0"/>
              <a:t>KR </a:t>
            </a:r>
            <a:r>
              <a:rPr lang="pl-PL" dirty="0"/>
              <a:t>– w terminie do 14 dni od dnia wpływu wniosku do Przewodniczącego,</a:t>
            </a:r>
          </a:p>
          <a:p>
            <a:pPr marL="955325" lvl="1" indent="-51435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dirty="0"/>
              <a:t>Burmistrza </a:t>
            </a:r>
            <a:r>
              <a:rPr lang="pl-PL" dirty="0" smtClean="0"/>
              <a:t>MiGU </a:t>
            </a:r>
            <a:r>
              <a:rPr lang="pl-PL" dirty="0"/>
              <a:t>Muszyna –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terminie do 14 dni od dnia złożenia wniosku.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6"/>
            </a:pPr>
            <a:endParaRPr lang="pl-PL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6900-26EE-47C1-83BE-E1EC57076ACD}" type="slidenum">
              <a:rPr lang="pl-PL" smtClean="0"/>
              <a:pPr/>
              <a:t>21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109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/>
              <a:t>Zasady działania Komitetu Rewitalizacji (4)</a:t>
            </a:r>
            <a:endParaRPr lang="pl-P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8"/>
            </a:pPr>
            <a:r>
              <a:rPr lang="pl-PL" sz="2600" dirty="0"/>
              <a:t>W pracach </a:t>
            </a:r>
            <a:r>
              <a:rPr lang="pl-PL" sz="2600" dirty="0" smtClean="0"/>
              <a:t>KR mogą </a:t>
            </a:r>
            <a:r>
              <a:rPr lang="pl-PL" sz="2600" dirty="0"/>
              <a:t>brać udział osoby spoza jego grona np. eksperci w dziedzinie rewitalizacji, przedstawiciele różnych środowisk oraz specjaliści z zakresu działań podejmowanych na obszarze objętym procesami rewitalizacji. Osoby te zapraszane są przez Przewodniczącego, jego Zastępcę lub członków </a:t>
            </a:r>
            <a:r>
              <a:rPr lang="pl-PL" sz="2600" dirty="0" smtClean="0"/>
              <a:t>KR. </a:t>
            </a:r>
            <a:r>
              <a:rPr lang="pl-PL" sz="2600" dirty="0"/>
              <a:t>Zaproszeni goście uczestniczą w posiedzeniach, ale nie mają prawa głosu.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8"/>
            </a:pPr>
            <a:r>
              <a:rPr lang="pl-PL" sz="2600" dirty="0" smtClean="0"/>
              <a:t>KR </a:t>
            </a:r>
            <a:r>
              <a:rPr lang="pl-PL" sz="2600" dirty="0"/>
              <a:t>zajmuje stanowisko wobec tematów wpisanych w harmonogram obrad w formie wspólne wypracowanej opinii</a:t>
            </a:r>
            <a:r>
              <a:rPr lang="pl-PL" sz="2600" dirty="0" smtClean="0"/>
              <a:t>.</a:t>
            </a:r>
            <a:endParaRPr lang="pl-PL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6900-26EE-47C1-83BE-E1EC57076ACD}" type="slidenum">
              <a:rPr lang="pl-PL" smtClean="0"/>
              <a:pPr/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960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/>
              <a:t>Zasady działania Komitetu Rewitalizacji (5)</a:t>
            </a:r>
            <a:endParaRPr lang="pl-P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0"/>
            </a:pPr>
            <a:r>
              <a:rPr lang="pl-PL" sz="2600" dirty="0" smtClean="0"/>
              <a:t>Uczestnictwo </a:t>
            </a:r>
            <a:r>
              <a:rPr lang="pl-PL" sz="2600" dirty="0"/>
              <a:t>w </a:t>
            </a:r>
            <a:r>
              <a:rPr lang="pl-PL" sz="2600" dirty="0" smtClean="0"/>
              <a:t>KR </a:t>
            </a:r>
            <a:r>
              <a:rPr lang="pl-PL" sz="2600" dirty="0"/>
              <a:t>ma charakter społeczny. Za udział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w </a:t>
            </a:r>
            <a:r>
              <a:rPr lang="pl-PL" sz="2600" dirty="0"/>
              <a:t>posiedzeniach i pracach </a:t>
            </a:r>
            <a:r>
              <a:rPr lang="pl-PL" sz="2600" dirty="0" smtClean="0"/>
              <a:t>KR </a:t>
            </a:r>
            <a:r>
              <a:rPr lang="pl-PL" sz="2600" dirty="0"/>
              <a:t>nie przysługuje wynagrodzenie ani dieta.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0"/>
            </a:pPr>
            <a:r>
              <a:rPr lang="pl-PL" sz="2600" dirty="0"/>
              <a:t>Obsługę organizacyjną i techniczną </a:t>
            </a:r>
            <a:r>
              <a:rPr lang="pl-PL" sz="2600" dirty="0" smtClean="0"/>
              <a:t>KR </a:t>
            </a:r>
            <a:r>
              <a:rPr lang="pl-PL" sz="2600" dirty="0"/>
              <a:t>zapewnia komórka organizacyjna </a:t>
            </a:r>
            <a:r>
              <a:rPr lang="pl-PL" sz="2600" dirty="0" smtClean="0"/>
              <a:t>UMiGU </a:t>
            </a:r>
            <a:r>
              <a:rPr lang="pl-PL" sz="2600" dirty="0"/>
              <a:t>Muszyna wskazana przez Burmistrza.  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0"/>
            </a:pPr>
            <a:endParaRPr lang="pl-PL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6900-26EE-47C1-83BE-E1EC57076ACD}" type="slidenum">
              <a:rPr lang="pl-PL" smtClean="0"/>
              <a:pPr/>
              <a:t>23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507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784" y="520359"/>
            <a:ext cx="9433047" cy="878462"/>
          </a:xfrm>
        </p:spPr>
        <p:txBody>
          <a:bodyPr/>
          <a:lstStyle/>
          <a:p>
            <a:r>
              <a:rPr lang="pl-PL" sz="3200" dirty="0"/>
              <a:t>Załącznik </a:t>
            </a:r>
            <a:r>
              <a:rPr lang="pl-PL" sz="3200" dirty="0" smtClean="0"/>
              <a:t>1</a:t>
            </a:r>
            <a:r>
              <a:rPr lang="pl-PL" sz="3200" smtClean="0"/>
              <a:t/>
            </a:r>
            <a:br>
              <a:rPr lang="pl-PL" sz="3200" smtClean="0"/>
            </a:br>
            <a:r>
              <a:rPr lang="pl-PL" sz="2400" smtClean="0"/>
              <a:t>do zasad wyznaczania składu oraz zasady działania Komitetu Rewitalizacji</a:t>
            </a:r>
            <a:endParaRPr lang="pl-PL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z="1100" dirty="0" smtClean="0"/>
          </a:p>
          <a:p>
            <a:pPr marL="0" indent="0">
              <a:buNone/>
            </a:pPr>
            <a:r>
              <a:rPr lang="pl-PL" sz="2600" dirty="0" smtClean="0"/>
              <a:t>Formularz </a:t>
            </a:r>
            <a:r>
              <a:rPr lang="pl-PL" sz="2600" dirty="0"/>
              <a:t>zgłoszeniowy </a:t>
            </a:r>
            <a:r>
              <a:rPr lang="pl-PL" sz="2600" dirty="0" smtClean="0">
                <a:solidFill>
                  <a:schemeClr val="tx2"/>
                </a:solidFill>
                <a:ea typeface="+mj-ea"/>
                <a:cs typeface="+mj-cs"/>
              </a:rPr>
              <a:t>na </a:t>
            </a:r>
            <a:r>
              <a:rPr lang="pl-PL" sz="2600" dirty="0">
                <a:solidFill>
                  <a:schemeClr val="tx2"/>
                </a:solidFill>
                <a:ea typeface="+mj-ea"/>
                <a:cs typeface="+mj-cs"/>
              </a:rPr>
              <a:t>członka Komitetu Rewitalizacji </a:t>
            </a:r>
            <a:r>
              <a:rPr lang="pl-PL" sz="2600" dirty="0" smtClean="0">
                <a:solidFill>
                  <a:schemeClr val="tx2"/>
                </a:solidFill>
                <a:ea typeface="+mj-ea"/>
                <a:cs typeface="+mj-cs"/>
              </a:rPr>
              <a:t>dla:</a:t>
            </a:r>
          </a:p>
          <a:p>
            <a:r>
              <a:rPr lang="pl-PL" sz="2600" dirty="0"/>
              <a:t>mieszkańców</a:t>
            </a:r>
          </a:p>
          <a:p>
            <a:r>
              <a:rPr lang="pl-PL" sz="2600" dirty="0" smtClean="0">
                <a:solidFill>
                  <a:schemeClr val="tx2"/>
                </a:solidFill>
                <a:ea typeface="+mj-ea"/>
                <a:cs typeface="+mj-cs"/>
              </a:rPr>
              <a:t>właścicieli</a:t>
            </a:r>
            <a:r>
              <a:rPr lang="pl-PL" sz="2600" dirty="0">
                <a:solidFill>
                  <a:schemeClr val="tx2"/>
                </a:solidFill>
                <a:ea typeface="+mj-ea"/>
                <a:cs typeface="+mj-cs"/>
              </a:rPr>
              <a:t>, użytkowników wieczystych nieruchomości i podmiotów zarządzających nieruchomościami znajdującymi się na obszarach rewitalizacji, podmiotów prowadzących na obszarze gminy działalność gospodarczą bądź społeczną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6900-26EE-47C1-83BE-E1EC57076ACD}" type="slidenum">
              <a:rPr lang="pl-PL" smtClean="0"/>
              <a:pPr/>
              <a:t>24</a:t>
            </a:fld>
            <a:endParaRPr lang="pl-PL" dirty="0"/>
          </a:p>
        </p:txBody>
      </p:sp>
      <p:sp>
        <p:nvSpPr>
          <p:cNvPr id="5" name="Right Arrow 4"/>
          <p:cNvSpPr/>
          <p:nvPr/>
        </p:nvSpPr>
        <p:spPr>
          <a:xfrm>
            <a:off x="4140211" y="5338534"/>
            <a:ext cx="1728192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Plik Word</a:t>
            </a:r>
            <a:endParaRPr lang="pl-PL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30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784" y="520359"/>
            <a:ext cx="9433047" cy="878462"/>
          </a:xfrm>
        </p:spPr>
        <p:txBody>
          <a:bodyPr/>
          <a:lstStyle/>
          <a:p>
            <a:r>
              <a:rPr lang="pl-PL" sz="3200" dirty="0"/>
              <a:t>Uzasadnienie uczestnictwa w Komitecie </a:t>
            </a:r>
            <a:endParaRPr lang="pl-PL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pl-PL" sz="2800" dirty="0" smtClean="0"/>
              <a:t>Uzasadnienie powinno </a:t>
            </a:r>
            <a:r>
              <a:rPr lang="pl-PL" sz="2800" dirty="0"/>
              <a:t>zawierać </a:t>
            </a:r>
            <a:r>
              <a:rPr lang="pl-PL" sz="2800" dirty="0" smtClean="0"/>
              <a:t>informacje dotyczące:</a:t>
            </a:r>
          </a:p>
          <a:p>
            <a:pPr>
              <a:lnSpc>
                <a:spcPct val="100000"/>
              </a:lnSpc>
            </a:pPr>
            <a:r>
              <a:rPr lang="pl-PL" sz="2800" dirty="0" smtClean="0"/>
              <a:t>posiadanej </a:t>
            </a:r>
            <a:r>
              <a:rPr lang="pl-PL" sz="2800" dirty="0"/>
              <a:t>wiedzy i doświadczenia w zakresie prowadzonych działań rewitalizacyjnych oraz przedsięwzięć realizowanych na rzecz społeczności lokalnej, </a:t>
            </a:r>
            <a:endParaRPr lang="pl-PL" sz="2800" dirty="0" smtClean="0"/>
          </a:p>
          <a:p>
            <a:pPr>
              <a:lnSpc>
                <a:spcPct val="100000"/>
              </a:lnSpc>
            </a:pPr>
            <a:r>
              <a:rPr lang="pl-PL" sz="2800" dirty="0"/>
              <a:t>s</a:t>
            </a:r>
            <a:r>
              <a:rPr lang="pl-PL" sz="2800" dirty="0" smtClean="0"/>
              <a:t>posobu, w jaki </a:t>
            </a:r>
            <a:r>
              <a:rPr lang="pl-PL" sz="2800" dirty="0"/>
              <a:t>kandydat na członka Komitetu będzie komunikował i promował działania rewitalizacyjne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w </a:t>
            </a:r>
            <a:r>
              <a:rPr lang="pl-PL" sz="2800" dirty="0"/>
              <a:t>środowisku </a:t>
            </a:r>
            <a:r>
              <a:rPr lang="pl-PL" sz="2800" dirty="0" smtClean="0"/>
              <a:t>lokalnym</a:t>
            </a:r>
            <a:endParaRPr lang="pl-PL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6900-26EE-47C1-83BE-E1EC57076ACD}" type="slidenum">
              <a:rPr lang="pl-PL" smtClean="0"/>
              <a:pPr/>
              <a:t>25</a:t>
            </a:fld>
            <a:endParaRPr lang="pl-PL" dirty="0"/>
          </a:p>
        </p:txBody>
      </p:sp>
      <p:sp>
        <p:nvSpPr>
          <p:cNvPr id="5" name="Right Arrow 4"/>
          <p:cNvSpPr/>
          <p:nvPr/>
        </p:nvSpPr>
        <p:spPr>
          <a:xfrm>
            <a:off x="4140211" y="5338534"/>
            <a:ext cx="1728192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Plik Word</a:t>
            </a:r>
            <a:endParaRPr lang="pl-PL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50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/>
              <a:t>Karta oceny formularzy zgłoszeniowych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6900-26EE-47C1-83BE-E1EC57076ACD}" type="slidenum">
              <a:rPr lang="pl-PL" smtClean="0"/>
              <a:pPr/>
              <a:t>26</a:t>
            </a:fld>
            <a:endParaRPr lang="pl-PL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209376"/>
              </p:ext>
            </p:extLst>
          </p:nvPr>
        </p:nvGraphicFramePr>
        <p:xfrm>
          <a:off x="647824" y="1475582"/>
          <a:ext cx="9001000" cy="50427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"/>
                <a:gridCol w="6192688"/>
                <a:gridCol w="1080120"/>
                <a:gridCol w="1008112"/>
              </a:tblGrid>
              <a:tr h="45435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i="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Ocena formalna</a:t>
                      </a:r>
                      <a:endParaRPr lang="pl-PL" sz="2400" i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880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b="0" i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Lp.</a:t>
                      </a:r>
                      <a:endParaRPr lang="pl-PL" sz="2400" b="0" i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i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Oceniany aspekt</a:t>
                      </a:r>
                      <a:endParaRPr lang="pl-PL" sz="2400" i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i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Tak</a:t>
                      </a:r>
                      <a:endParaRPr lang="pl-PL" sz="2400" i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i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Nie</a:t>
                      </a:r>
                      <a:endParaRPr lang="pl-PL" sz="2400" i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4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2800" b="0" i="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pl-PL" sz="2800" b="0" i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2400" b="0" i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  <a:spcAft>
                          <a:spcPts val="0"/>
                        </a:spcAft>
                      </a:pPr>
                      <a:r>
                        <a:rPr lang="pl-PL" sz="2400" i="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Czy formularz zgłoszeniowy został złożony w terminie wskazanym w ogłoszeniu o naborze?</a:t>
                      </a:r>
                      <a:endParaRPr lang="pl-PL" sz="2000" i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i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2400" i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2400" i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85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2800" b="0" i="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pl-PL" sz="2800" b="0" i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2400" b="0" i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  <a:spcAft>
                          <a:spcPts val="0"/>
                        </a:spcAft>
                      </a:pPr>
                      <a:r>
                        <a:rPr lang="pl-PL" sz="2400" i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Czy formularz został poprawnie wypełniony i zawiera wszystkie informacje?</a:t>
                      </a:r>
                      <a:endParaRPr lang="pl-PL" sz="2000" i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i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2400" i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i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2400" i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9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2800" b="0" i="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pl-PL" sz="2800" b="0" i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2400" b="0" i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  <a:spcAft>
                          <a:spcPts val="0"/>
                        </a:spcAft>
                      </a:pPr>
                      <a:r>
                        <a:rPr lang="pl-PL" sz="2400" i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Czy formularz zawiera wymagane podpisy?</a:t>
                      </a:r>
                      <a:endParaRPr lang="pl-PL" sz="2000" i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i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2400" i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i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2400" i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475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2800" b="0" i="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r>
                        <a:rPr lang="pl-PL" sz="2800" b="0" i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2400" b="0" i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  <a:spcAft>
                          <a:spcPts val="0"/>
                        </a:spcAft>
                      </a:pPr>
                      <a:r>
                        <a:rPr lang="pl-PL" sz="2400" i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Czy kandydat reprezentuje jeden z podmiotów wskazanych w zasadach wyznaczania składu Komitetu Rewitalizacji?</a:t>
                      </a:r>
                      <a:endParaRPr lang="pl-PL" sz="2000" i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i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2400" i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i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2400" i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38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2800" b="0" i="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r>
                        <a:rPr lang="pl-PL" sz="2800" b="0" i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2400" b="0" i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  <a:spcAft>
                          <a:spcPts val="0"/>
                        </a:spcAft>
                      </a:pPr>
                      <a:r>
                        <a:rPr lang="pl-PL" sz="2400" i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Czy kandydat spełnia kryterium niekaralności?</a:t>
                      </a:r>
                      <a:endParaRPr lang="pl-PL" sz="2000" i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i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2400" i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i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2400" i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20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/>
              <a:t>Karta oceny formularzy zgłoszeniowych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6900-26EE-47C1-83BE-E1EC57076ACD}" type="slidenum">
              <a:rPr lang="pl-PL" smtClean="0"/>
              <a:pPr/>
              <a:t>27</a:t>
            </a:fld>
            <a:endParaRPr lang="pl-PL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915453"/>
              </p:ext>
            </p:extLst>
          </p:nvPr>
        </p:nvGraphicFramePr>
        <p:xfrm>
          <a:off x="647824" y="2123653"/>
          <a:ext cx="9001000" cy="34377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"/>
                <a:gridCol w="5256584"/>
                <a:gridCol w="1512168"/>
                <a:gridCol w="1512168"/>
              </a:tblGrid>
              <a:tr h="45435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i="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Ocena merytoryczna</a:t>
                      </a:r>
                      <a:endParaRPr lang="pl-PL" sz="2400" i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880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b="0" i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Lp.</a:t>
                      </a:r>
                      <a:endParaRPr lang="pl-PL" sz="2400" b="0" i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ts val="2700"/>
                        </a:lnSpc>
                        <a:spcAft>
                          <a:spcPts val="0"/>
                        </a:spcAft>
                      </a:pPr>
                      <a:r>
                        <a:rPr lang="pl-PL" sz="2400" i="0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Oceniany aspekt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ts val="2700"/>
                        </a:lnSpc>
                        <a:spcAft>
                          <a:spcPts val="0"/>
                        </a:spcAft>
                      </a:pPr>
                      <a:r>
                        <a:rPr lang="pl-PL" sz="2000" i="0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Maksymalna liczba punktów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ts val="2700"/>
                        </a:lnSpc>
                        <a:spcAft>
                          <a:spcPts val="0"/>
                        </a:spcAft>
                      </a:pPr>
                      <a:r>
                        <a:rPr lang="pl-PL" sz="2000" i="0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Liczba punktów kandydata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9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2800" b="0" i="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pl-PL" sz="2800" b="0" i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2400" b="0" i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ts val="2700"/>
                        </a:lnSpc>
                        <a:spcAft>
                          <a:spcPts val="0"/>
                        </a:spcAft>
                      </a:pPr>
                      <a:r>
                        <a:rPr lang="pl-PL" sz="2400" i="0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Wiedza i doświadczenie w zakresie rewitalizacji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ts val="2700"/>
                        </a:lnSpc>
                        <a:spcAft>
                          <a:spcPts val="0"/>
                        </a:spcAft>
                      </a:pPr>
                      <a:r>
                        <a:rPr lang="pl-PL" sz="2400" i="0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ts val="2700"/>
                        </a:lnSpc>
                        <a:spcAft>
                          <a:spcPts val="0"/>
                        </a:spcAft>
                      </a:pPr>
                      <a:r>
                        <a:rPr lang="pl-PL" sz="2400" i="0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85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2800" b="0" i="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pl-PL" sz="2800" b="0" i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2400" b="0" i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ts val="2700"/>
                        </a:lnSpc>
                        <a:spcAft>
                          <a:spcPts val="0"/>
                        </a:spcAft>
                      </a:pPr>
                      <a:r>
                        <a:rPr lang="pl-PL" sz="2400" i="0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Sposoby komunikacji i promocji działań rewitalizacyjnych w środowisku lokalnym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ts val="2700"/>
                        </a:lnSpc>
                        <a:spcAft>
                          <a:spcPts val="0"/>
                        </a:spcAft>
                      </a:pPr>
                      <a:r>
                        <a:rPr lang="pl-PL" sz="2400" i="0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algn="ctr" defTabSz="1007943" rtl="0" eaLnBrk="1" latinLnBrk="0" hangingPunct="1">
                        <a:lnSpc>
                          <a:spcPts val="2700"/>
                        </a:lnSpc>
                        <a:spcAft>
                          <a:spcPts val="0"/>
                        </a:spcAft>
                      </a:pPr>
                      <a:r>
                        <a:rPr lang="pl-PL" sz="2400" i="0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ts val="2700"/>
                        </a:lnSpc>
                        <a:spcAft>
                          <a:spcPts val="0"/>
                        </a:spcAft>
                      </a:pPr>
                      <a:r>
                        <a:rPr lang="pl-PL" sz="2400" i="0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79">
                <a:tc gridSpan="2">
                  <a:txBody>
                    <a:bodyPr/>
                    <a:lstStyle/>
                    <a:p>
                      <a:pPr marL="0" lvl="0" indent="0" algn="ctr" defTabSz="1007943" rtl="0" eaLnBrk="1" latinLnBrk="0" hangingPunct="1">
                        <a:lnSpc>
                          <a:spcPts val="27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2400" i="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Łączna liczba punktów</a:t>
                      </a:r>
                      <a:endParaRPr lang="pl-PL" sz="2400" i="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  <a:spcAft>
                          <a:spcPts val="0"/>
                        </a:spcAft>
                      </a:pPr>
                      <a:endParaRPr lang="pl-PL" sz="2000" i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i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2400" i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i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2400" i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2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 smtClean="0">
                <a:latin typeface="Calibri" panose="020F0502020204030204" pitchFamily="34" charset="0"/>
              </a:rPr>
              <a:t>Dziękuję za uwagę</a:t>
            </a:r>
            <a:endParaRPr lang="pl-PL" b="0" dirty="0">
              <a:latin typeface="Calibri" panose="020F0502020204030204" pitchFamily="34" charset="0"/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body" idx="1"/>
          </p:nvPr>
        </p:nvSpPr>
        <p:spPr>
          <a:xfrm>
            <a:off x="760997" y="755501"/>
            <a:ext cx="8568531" cy="2520280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ResPublic Sp. </a:t>
            </a:r>
            <a:r>
              <a:rPr lang="pl-PL" dirty="0"/>
              <a:t>z</a:t>
            </a:r>
            <a:r>
              <a:rPr lang="pl-PL" dirty="0" smtClean="0"/>
              <a:t> o.o.</a:t>
            </a:r>
          </a:p>
          <a:p>
            <a:r>
              <a:rPr lang="pl-PL" dirty="0" smtClean="0"/>
              <a:t>Ul. Trębacka 4</a:t>
            </a:r>
          </a:p>
          <a:p>
            <a:r>
              <a:rPr lang="pl-PL" dirty="0" smtClean="0"/>
              <a:t>00-074 Warszawa </a:t>
            </a:r>
          </a:p>
          <a:p>
            <a:r>
              <a:rPr lang="pl-PL" dirty="0"/>
              <a:t>tel.+48 22 630 98 34</a:t>
            </a:r>
          </a:p>
          <a:p>
            <a:r>
              <a:rPr lang="pl-PL" dirty="0"/>
              <a:t>fax +48 22 630 95 </a:t>
            </a:r>
            <a:r>
              <a:rPr lang="pl-PL" dirty="0" smtClean="0"/>
              <a:t>57</a:t>
            </a:r>
            <a:endParaRPr lang="pl-PL" dirty="0"/>
          </a:p>
        </p:txBody>
      </p:sp>
      <p:pic>
        <p:nvPicPr>
          <p:cNvPr id="6" name="Picture 2" descr="Herbmaly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64" y="6869878"/>
            <a:ext cx="499806" cy="60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3"/>
          <p:cNvSpPr txBox="1">
            <a:spLocks/>
          </p:cNvSpPr>
          <p:nvPr/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AD56900-26EE-47C1-83BE-E1EC57076ACD}" type="slidenum"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明朝" pitchFamily="18" charset="-128"/>
                <a:cs typeface="+mn-cs"/>
              </a:rPr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ＭＳ Ｐ明朝" pitchFamily="18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828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Powód naszego spotkania konsultacyjnego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b="1" dirty="0"/>
              <a:t>Zarządzenie Nr 20.2017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b="1" dirty="0"/>
              <a:t>Burmistrza Miasta i Gminy Uzdrowiskowej Muszyna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dirty="0"/>
              <a:t>z dnia 20 lutego </a:t>
            </a:r>
            <a:r>
              <a:rPr lang="pl-PL" dirty="0" smtClean="0"/>
              <a:t>2017 r</a:t>
            </a:r>
            <a:r>
              <a:rPr lang="pl-PL" dirty="0"/>
              <a:t>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i="1" dirty="0"/>
              <a:t>w sprawie przeprowadzenia konsultacji społecznych dotyczących projektu uchwały Rady Miasta i Gminy Uzdrowiskowej Muszyna w sprawie określenia Zasad Wyznaczania Składu oraz Zasad Działania Komitetu Rewitalizacji  </a:t>
            </a:r>
          </a:p>
          <a:p>
            <a:pPr marL="0" indent="0" algn="ctr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Na </a:t>
            </a:r>
            <a:r>
              <a:rPr lang="pl-PL" sz="2400" i="1" dirty="0">
                <a:solidFill>
                  <a:srgbClr val="0070C0"/>
                </a:solidFill>
              </a:rPr>
              <a:t>podstawie art. 6 ust. 1-6 i art. 7 ust. 3 ustawy z dnia 9 października 2015r. o rewitalizacji (Dz. U. z 2015r. poz. 1777 z p</a:t>
            </a:r>
            <a:r>
              <a:rPr lang="en-US" sz="2400" i="1" dirty="0" err="1">
                <a:solidFill>
                  <a:srgbClr val="0070C0"/>
                </a:solidFill>
              </a:rPr>
              <a:t>óźn</a:t>
            </a:r>
            <a:r>
              <a:rPr lang="en-US" sz="2400" i="1" dirty="0">
                <a:solidFill>
                  <a:srgbClr val="0070C0"/>
                </a:solidFill>
              </a:rPr>
              <a:t>. </a:t>
            </a:r>
            <a:r>
              <a:rPr lang="en-US" sz="2400" i="1" dirty="0" err="1">
                <a:solidFill>
                  <a:srgbClr val="0070C0"/>
                </a:solidFill>
              </a:rPr>
              <a:t>zm</a:t>
            </a:r>
            <a:r>
              <a:rPr lang="en-US" sz="2400" i="1" dirty="0">
                <a:solidFill>
                  <a:srgbClr val="0070C0"/>
                </a:solidFill>
              </a:rPr>
              <a:t>.)</a:t>
            </a:r>
          </a:p>
          <a:p>
            <a:pPr marL="0" indent="0" algn="ctr">
              <a:buNone/>
            </a:pP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6900-26EE-47C1-83BE-E1EC57076ACD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632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282" y="1477950"/>
            <a:ext cx="9492582" cy="4921527"/>
          </a:xfrm>
        </p:spPr>
        <p:txBody>
          <a:bodyPr/>
          <a:lstStyle/>
          <a:p>
            <a:pPr marL="0" lvl="0" indent="0">
              <a:buNone/>
            </a:pPr>
            <a:endParaRPr lang="pl-PL" sz="2800" dirty="0" smtClean="0"/>
          </a:p>
          <a:p>
            <a:pPr marL="0" lvl="0" indent="0">
              <a:buNone/>
            </a:pPr>
            <a:endParaRPr lang="pl-PL" sz="2800" dirty="0"/>
          </a:p>
          <a:p>
            <a:pPr marL="0" lvl="0" indent="0">
              <a:buNone/>
            </a:pPr>
            <a:endParaRPr lang="pl-PL" sz="2800" dirty="0" smtClean="0"/>
          </a:p>
          <a:p>
            <a:pPr marL="0" lvl="0" indent="0">
              <a:buNone/>
            </a:pPr>
            <a:r>
              <a:rPr lang="pl-PL" sz="2800" b="1" dirty="0" smtClean="0"/>
              <a:t>Okres konsultacji: </a:t>
            </a:r>
            <a:r>
              <a:rPr lang="pl-PL" sz="2800" dirty="0" smtClean="0"/>
              <a:t>od </a:t>
            </a:r>
            <a:r>
              <a:rPr lang="pl-PL" sz="2800" dirty="0"/>
              <a:t>28 lutego </a:t>
            </a:r>
            <a:r>
              <a:rPr lang="pl-PL" sz="2800" dirty="0" smtClean="0"/>
              <a:t>2017r</a:t>
            </a:r>
            <a:r>
              <a:rPr lang="pl-PL" sz="2800" dirty="0"/>
              <a:t>. do dnia 31 marca </a:t>
            </a:r>
            <a:r>
              <a:rPr lang="pl-PL" sz="2800" dirty="0" smtClean="0"/>
              <a:t>2017r</a:t>
            </a:r>
            <a:r>
              <a:rPr lang="pl-PL" sz="2800" dirty="0"/>
              <a:t>.</a:t>
            </a:r>
          </a:p>
          <a:p>
            <a:pPr marL="0" indent="0">
              <a:buNone/>
            </a:pPr>
            <a:endParaRPr lang="pl-PL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6900-26EE-47C1-83BE-E1EC57076ACD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822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/>
              <a:t>Do czego powołujemy Komitet Rewitalizacji?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6282" y="1403350"/>
            <a:ext cx="9132543" cy="49661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b="1" dirty="0" smtClean="0">
                <a:cs typeface="Calibri" panose="020F0502020204030204" pitchFamily="34" charset="0"/>
              </a:rPr>
              <a:t>Dotyczy on Gminnego Programu Rewitalizacji Miasta </a:t>
            </a:r>
            <a:br>
              <a:rPr lang="pl-PL" sz="2800" b="1" dirty="0" smtClean="0">
                <a:cs typeface="Calibri" panose="020F0502020204030204" pitchFamily="34" charset="0"/>
              </a:rPr>
            </a:br>
            <a:r>
              <a:rPr lang="pl-PL" sz="2800" b="1" dirty="0" smtClean="0">
                <a:cs typeface="Calibri" panose="020F0502020204030204" pitchFamily="34" charset="0"/>
              </a:rPr>
              <a:t>i Gminy Uzdrowiskowej Muszyna na </a:t>
            </a:r>
            <a:r>
              <a:rPr lang="pl-PL" sz="2800" b="1" dirty="0">
                <a:cs typeface="Calibri" panose="020F0502020204030204" pitchFamily="34" charset="0"/>
              </a:rPr>
              <a:t>lata </a:t>
            </a:r>
            <a:r>
              <a:rPr lang="pl-PL" sz="2800" b="1" dirty="0" smtClean="0">
                <a:cs typeface="Calibri" panose="020F0502020204030204" pitchFamily="34" charset="0"/>
              </a:rPr>
              <a:t>2016-2023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800" i="1" dirty="0" smtClean="0">
                <a:cs typeface="Calibri" panose="020F0502020204030204" pitchFamily="34" charset="0"/>
              </a:rPr>
              <a:t>Jest to</a:t>
            </a:r>
            <a:r>
              <a:rPr lang="pl-PL" sz="2800" i="1" dirty="0"/>
              <a:t> </a:t>
            </a:r>
            <a:r>
              <a:rPr lang="pl-PL" sz="2800" i="1" dirty="0" smtClean="0">
                <a:cs typeface="Calibri" panose="020F0502020204030204" pitchFamily="34" charset="0"/>
              </a:rPr>
              <a:t>dokument</a:t>
            </a:r>
            <a:r>
              <a:rPr lang="pl-PL" sz="2800" i="1" dirty="0">
                <a:cs typeface="Calibri" panose="020F0502020204030204" pitchFamily="34" charset="0"/>
              </a:rPr>
              <a:t>, który zakłada wieloletnie działania w sferze społecznej, gospodarczej, przestrzenno-funkcjonalnej, technicznej i środowiskowej zmierzające do wyprowadzenia ze stanu kryzysowego </a:t>
            </a:r>
            <a:r>
              <a:rPr lang="pl-PL" sz="2800" i="1" dirty="0" smtClean="0">
                <a:cs typeface="Calibri" panose="020F0502020204030204" pitchFamily="34" charset="0"/>
              </a:rPr>
              <a:t>wyznaczonego obszaru rewitalizacji składającego się z trzech podobszarów</a:t>
            </a:r>
            <a:r>
              <a:rPr lang="pl-PL" sz="2800" i="1" dirty="0">
                <a:cs typeface="Calibri" panose="020F0502020204030204" pitchFamily="34" charset="0"/>
              </a:rPr>
              <a:t>. </a:t>
            </a:r>
          </a:p>
          <a:p>
            <a:pPr>
              <a:lnSpc>
                <a:spcPct val="100000"/>
              </a:lnSpc>
            </a:pP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</p:spPr>
        <p:txBody>
          <a:bodyPr/>
          <a:lstStyle/>
          <a:p>
            <a:fld id="{FAD56900-26EE-47C1-83BE-E1EC57076ACD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553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2016294" y="103592"/>
            <a:ext cx="8651168" cy="832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914305">
              <a:lnSpc>
                <a:spcPct val="130000"/>
              </a:lnSpc>
            </a:pPr>
            <a:endParaRPr lang="pl-PL" sz="2646" b="1" kern="0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516281" y="446068"/>
            <a:ext cx="9132543" cy="957282"/>
          </a:xfrm>
        </p:spPr>
        <p:txBody>
          <a:bodyPr>
            <a:normAutofit/>
          </a:bodyPr>
          <a:lstStyle/>
          <a:p>
            <a:pPr lvl="0"/>
            <a:r>
              <a:rPr lang="pl-PL" sz="3200" dirty="0"/>
              <a:t>Definicja rewitalizacji</a:t>
            </a:r>
          </a:p>
        </p:txBody>
      </p:sp>
      <p:sp>
        <p:nvSpPr>
          <p:cNvPr id="10" name="Symbol zastępczy zawartości 9"/>
          <p:cNvSpPr>
            <a:spLocks noGrp="1"/>
          </p:cNvSpPr>
          <p:nvPr>
            <p:ph idx="1"/>
          </p:nvPr>
        </p:nvSpPr>
        <p:spPr>
          <a:xfrm>
            <a:off x="516282" y="1403350"/>
            <a:ext cx="9132543" cy="49215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600" b="1" dirty="0">
                <a:ln w="0"/>
              </a:rPr>
              <a:t>Rewitalizacja to proces: </a:t>
            </a:r>
          </a:p>
          <a:p>
            <a:r>
              <a:rPr lang="pl-PL" sz="2600" b="1" dirty="0">
                <a:ln w="0"/>
              </a:rPr>
              <a:t>wyprowadzania ze stanu kryzysowego </a:t>
            </a:r>
            <a:r>
              <a:rPr lang="pl-PL" sz="2600" dirty="0">
                <a:ln w="0"/>
              </a:rPr>
              <a:t>obszarów zdegradowanych poprzez działania </a:t>
            </a:r>
            <a:r>
              <a:rPr lang="pl-PL" sz="2600" dirty="0" smtClean="0">
                <a:ln w="0"/>
              </a:rPr>
              <a:t>całościowe obejmujące </a:t>
            </a:r>
            <a:r>
              <a:rPr lang="pl-PL" sz="2600" dirty="0">
                <a:ln w="0"/>
              </a:rPr>
              <a:t>powiązane wzajemnie przedsięwzięcia społeczne oraz gospodarcze, przestrzenno-funkcjonalne, techniczne </a:t>
            </a:r>
            <a:r>
              <a:rPr lang="pl-PL" sz="2600" dirty="0" smtClean="0">
                <a:ln w="0"/>
              </a:rPr>
              <a:t>lub</a:t>
            </a:r>
            <a:r>
              <a:rPr lang="pl-PL" sz="2800" dirty="0"/>
              <a:t> </a:t>
            </a:r>
            <a:r>
              <a:rPr lang="pl-PL" sz="2600" dirty="0" smtClean="0">
                <a:ln w="0"/>
              </a:rPr>
              <a:t>środowiskowe </a:t>
            </a:r>
            <a:endParaRPr lang="pl-PL" sz="2600" dirty="0">
              <a:ln w="0"/>
            </a:endParaRPr>
          </a:p>
          <a:p>
            <a:r>
              <a:rPr lang="pl-PL" sz="2600" b="1" dirty="0">
                <a:ln w="0"/>
              </a:rPr>
              <a:t>integrujący interwencję</a:t>
            </a:r>
            <a:r>
              <a:rPr lang="pl-PL" sz="2600" dirty="0">
                <a:ln w="0"/>
              </a:rPr>
              <a:t> na rzecz lokalnej społeczności, przestrzeni </a:t>
            </a:r>
            <a:r>
              <a:rPr lang="pl-PL" sz="2600" dirty="0" smtClean="0">
                <a:ln w="0"/>
              </a:rPr>
              <a:t>i</a:t>
            </a:r>
            <a:r>
              <a:rPr lang="pl-PL" sz="2600" dirty="0"/>
              <a:t> </a:t>
            </a:r>
            <a:r>
              <a:rPr lang="pl-PL" sz="2600" dirty="0" smtClean="0">
                <a:ln w="0"/>
              </a:rPr>
              <a:t>lokalnej </a:t>
            </a:r>
            <a:r>
              <a:rPr lang="pl-PL" sz="2600" dirty="0">
                <a:ln w="0"/>
              </a:rPr>
              <a:t>gospodarki, skoncentrowany terytorialnie </a:t>
            </a:r>
          </a:p>
          <a:p>
            <a:r>
              <a:rPr lang="pl-PL" sz="2600" b="1" dirty="0">
                <a:ln w="0"/>
              </a:rPr>
              <a:t>prowadzony w sposób zaplanowany </a:t>
            </a:r>
            <a:r>
              <a:rPr lang="pl-PL" sz="2600" dirty="0">
                <a:ln w="0"/>
              </a:rPr>
              <a:t>oraz zintegrowany poprzez programy rewitalizacji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</p:spPr>
        <p:txBody>
          <a:bodyPr/>
          <a:lstStyle/>
          <a:p>
            <a:fld id="{FAD56900-26EE-47C1-83BE-E1EC57076ACD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6984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5435" y="446068"/>
            <a:ext cx="9133390" cy="957282"/>
          </a:xfrm>
        </p:spPr>
        <p:txBody>
          <a:bodyPr/>
          <a:lstStyle/>
          <a:p>
            <a:r>
              <a:rPr lang="pl-PL" sz="3200" dirty="0"/>
              <a:t>Obszar rewitalizacji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5435" y="1403350"/>
            <a:ext cx="9349413" cy="4921527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Podobszar I </a:t>
            </a:r>
            <a:r>
              <a:rPr lang="pl-PL" sz="2800" dirty="0" smtClean="0"/>
              <a:t>- Osiedle </a:t>
            </a:r>
            <a:r>
              <a:rPr lang="pl-PL" sz="2800" dirty="0"/>
              <a:t>Śródmieście – obszar ulic: </a:t>
            </a:r>
            <a:endParaRPr lang="pl-PL" sz="2800" dirty="0" smtClean="0"/>
          </a:p>
          <a:p>
            <a:pPr marL="440975" lvl="2" indent="0">
              <a:lnSpc>
                <a:spcPct val="100000"/>
              </a:lnSpc>
              <a:buNone/>
            </a:pPr>
            <a:r>
              <a:rPr lang="pl-PL" sz="2800" i="1" dirty="0">
                <a:ea typeface="+mn-ea"/>
              </a:rPr>
              <a:t>Jasna, Kity, Kościelna, Krótka, Krzywa, Rolanda, Rynek, </a:t>
            </a:r>
          </a:p>
          <a:p>
            <a:pPr marL="440975" lvl="2" indent="0">
              <a:lnSpc>
                <a:spcPct val="100000"/>
              </a:lnSpc>
              <a:buNone/>
            </a:pPr>
            <a:r>
              <a:rPr lang="pl-PL" sz="2800" i="1" dirty="0">
                <a:ea typeface="+mn-ea"/>
              </a:rPr>
              <a:t>21 Stycznia, Wąska.</a:t>
            </a:r>
          </a:p>
          <a:p>
            <a:r>
              <a:rPr lang="pl-PL" sz="2800" b="1" dirty="0"/>
              <a:t>Podobszar </a:t>
            </a:r>
            <a:r>
              <a:rPr lang="pl-PL" sz="2800" b="1" dirty="0" smtClean="0"/>
              <a:t>II </a:t>
            </a:r>
            <a:r>
              <a:rPr lang="pl-PL" sz="2800" dirty="0"/>
              <a:t>- </a:t>
            </a:r>
            <a:r>
              <a:rPr lang="pl-PL" sz="2800" dirty="0" smtClean="0"/>
              <a:t>Osiedle </a:t>
            </a:r>
            <a:r>
              <a:rPr lang="pl-PL" sz="2800" dirty="0"/>
              <a:t>Piłsudskiego – obszar ulic: </a:t>
            </a:r>
            <a:endParaRPr lang="pl-PL" sz="2800" dirty="0" smtClean="0"/>
          </a:p>
          <a:p>
            <a:pPr marL="440975" lvl="2" indent="0">
              <a:lnSpc>
                <a:spcPct val="100000"/>
              </a:lnSpc>
              <a:buNone/>
            </a:pPr>
            <a:r>
              <a:rPr lang="pl-PL" sz="2800" i="1" dirty="0">
                <a:ea typeface="+mn-ea"/>
              </a:rPr>
              <a:t>Mściwujewskiego, Piłsudskiego, Aleja Zdrojowa, Ogrodowa, Zefirka.</a:t>
            </a:r>
          </a:p>
          <a:p>
            <a:r>
              <a:rPr lang="pl-PL" sz="2800" b="1" dirty="0"/>
              <a:t>Podobszar </a:t>
            </a:r>
            <a:r>
              <a:rPr lang="pl-PL" sz="2800" b="1" dirty="0" smtClean="0"/>
              <a:t>III </a:t>
            </a:r>
            <a:r>
              <a:rPr lang="pl-PL" sz="2800" dirty="0"/>
              <a:t>- </a:t>
            </a:r>
            <a:r>
              <a:rPr lang="pl-PL" sz="2800" dirty="0" smtClean="0"/>
              <a:t>Sołectwo Jastrzębik</a:t>
            </a:r>
          </a:p>
          <a:p>
            <a:pPr algn="just"/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</p:spPr>
        <p:txBody>
          <a:bodyPr/>
          <a:lstStyle/>
          <a:p>
            <a:fld id="{FAD56900-26EE-47C1-83BE-E1EC57076ACD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631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3809" y="446068"/>
            <a:ext cx="9145016" cy="957282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chemeClr val="tx1"/>
                </a:solidFill>
              </a:rPr>
              <a:t>Obszar zdegradowany i do rewitalizacji </a:t>
            </a:r>
            <a:r>
              <a:rPr lang="pl-PL" sz="3200" dirty="0" smtClean="0">
                <a:solidFill>
                  <a:schemeClr val="tx1"/>
                </a:solidFill>
              </a:rPr>
              <a:t>– </a:t>
            </a:r>
            <a:br>
              <a:rPr lang="pl-PL" sz="3200" dirty="0" smtClean="0">
                <a:solidFill>
                  <a:schemeClr val="tx1"/>
                </a:solidFill>
              </a:rPr>
            </a:br>
            <a:r>
              <a:rPr lang="pl-PL" sz="3200" dirty="0" smtClean="0">
                <a:solidFill>
                  <a:schemeClr val="tx1"/>
                </a:solidFill>
              </a:rPr>
              <a:t>Osiedla </a:t>
            </a:r>
            <a:r>
              <a:rPr lang="pl-PL" sz="3200" dirty="0">
                <a:solidFill>
                  <a:schemeClr val="tx1"/>
                </a:solidFill>
              </a:rPr>
              <a:t>Śródmieście i Piłsudskiego 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3" cstate="print"/>
          <a:srcRect b="3253"/>
          <a:stretch/>
        </p:blipFill>
        <p:spPr>
          <a:xfrm>
            <a:off x="1105222" y="1403350"/>
            <a:ext cx="7892987" cy="540082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</p:spPr>
        <p:txBody>
          <a:bodyPr/>
          <a:lstStyle/>
          <a:p>
            <a:fld id="{FAD56900-26EE-47C1-83BE-E1EC57076ACD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719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3809" y="446068"/>
            <a:ext cx="9145016" cy="957282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chemeClr val="tx1"/>
                </a:solidFill>
              </a:rPr>
              <a:t>Obszar zdegradowany i do rewitalizacji – </a:t>
            </a:r>
            <a:r>
              <a:rPr lang="pl-PL" sz="3200" dirty="0" smtClean="0">
                <a:solidFill>
                  <a:schemeClr val="tx1"/>
                </a:solidFill>
              </a:rPr>
              <a:t/>
            </a:r>
            <a:br>
              <a:rPr lang="pl-PL" sz="3200" dirty="0" smtClean="0">
                <a:solidFill>
                  <a:schemeClr val="tx1"/>
                </a:solidFill>
              </a:rPr>
            </a:br>
            <a:r>
              <a:rPr lang="pl-PL" sz="3200" dirty="0" smtClean="0">
                <a:solidFill>
                  <a:schemeClr val="tx1"/>
                </a:solidFill>
              </a:rPr>
              <a:t>Sołectwo </a:t>
            </a:r>
            <a:r>
              <a:rPr lang="pl-PL" sz="3200" dirty="0">
                <a:solidFill>
                  <a:schemeClr val="tx1"/>
                </a:solidFill>
              </a:rPr>
              <a:t>Jastrzębik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2" cstate="print"/>
          <a:srcRect t="-1" r="553" b="-1070"/>
          <a:stretch/>
        </p:blipFill>
        <p:spPr>
          <a:xfrm>
            <a:off x="3142161" y="1403350"/>
            <a:ext cx="3819109" cy="540626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</p:spPr>
        <p:txBody>
          <a:bodyPr/>
          <a:lstStyle/>
          <a:p>
            <a:fld id="{FAD56900-26EE-47C1-83BE-E1EC57076ACD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092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7763</TotalTime>
  <Words>927</Words>
  <Application>Microsoft Office PowerPoint</Application>
  <PresentationFormat>Custom</PresentationFormat>
  <Paragraphs>223</Paragraphs>
  <Slides>28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Calibri Light</vt:lpstr>
      <vt:lpstr>eurofurence light</vt:lpstr>
      <vt:lpstr>ＭＳ Ｐ明朝</vt:lpstr>
      <vt:lpstr>Times New Roman</vt:lpstr>
      <vt:lpstr>Trebuchet MS</vt:lpstr>
      <vt:lpstr>Wingdings</vt:lpstr>
      <vt:lpstr>Projekt domyślny</vt:lpstr>
      <vt:lpstr> </vt:lpstr>
      <vt:lpstr>Plan prezentacji</vt:lpstr>
      <vt:lpstr>Powód naszego spotkania konsultacyjnego</vt:lpstr>
      <vt:lpstr>PowerPoint Presentation</vt:lpstr>
      <vt:lpstr>Do czego powołujemy Komitet Rewitalizacji?</vt:lpstr>
      <vt:lpstr>Definicja rewitalizacji</vt:lpstr>
      <vt:lpstr>Obszar rewitalizacji</vt:lpstr>
      <vt:lpstr>Obszar zdegradowany i do rewitalizacji –  Osiedla Śródmieście i Piłsudskiego </vt:lpstr>
      <vt:lpstr>Obszar zdegradowany i do rewitalizacji –  Sołectwo Jastrzębik</vt:lpstr>
      <vt:lpstr>Obszar rewitalizacji</vt:lpstr>
      <vt:lpstr>Jak powstawał Gminny Program Rewitalizacji? (1)</vt:lpstr>
      <vt:lpstr>Jak powstawał Gminny Program Rewitalizacji? (2)</vt:lpstr>
      <vt:lpstr>Organizacja wdrożenia GPR</vt:lpstr>
      <vt:lpstr>Zasady wyznaczania składu Komitetu Rewitalizacji (1)</vt:lpstr>
      <vt:lpstr>Zasady wyznaczania składu Komitetu Rewitalizacji (2)</vt:lpstr>
      <vt:lpstr>Zasady wyznaczania składu Komitetu Rewitalizacji (3)</vt:lpstr>
      <vt:lpstr>Zasady wyznaczania składu Komitetu Rewitalizacji (4)</vt:lpstr>
      <vt:lpstr>Zasady wyznaczania składu Komitetu Rewitalizacji (5)</vt:lpstr>
      <vt:lpstr>Zasady działania Komitetu Rewitalizacji (1)</vt:lpstr>
      <vt:lpstr>Zasady działania Komitetu Rewitalizacji (2)</vt:lpstr>
      <vt:lpstr>Zasady działania Komitetu Rewitalizacji (3)</vt:lpstr>
      <vt:lpstr>Zasady działania Komitetu Rewitalizacji (4)</vt:lpstr>
      <vt:lpstr>Zasady działania Komitetu Rewitalizacji (5)</vt:lpstr>
      <vt:lpstr>Załącznik 1 do zasad wyznaczania składu oraz zasady działania Komitetu Rewitalizacji</vt:lpstr>
      <vt:lpstr>Uzasadnienie uczestnictwa w Komitecie </vt:lpstr>
      <vt:lpstr>Karta oceny formularzy zgłoszeniowych</vt:lpstr>
      <vt:lpstr>Karta oceny formularzy zgłoszeniowych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Agnieszka</dc:creator>
  <dc:description>Panel - chmury</dc:description>
  <cp:lastModifiedBy>Jacek Dębczyński</cp:lastModifiedBy>
  <cp:revision>477</cp:revision>
  <dcterms:modified xsi:type="dcterms:W3CDTF">2017-04-05T09:17:14Z</dcterms:modified>
</cp:coreProperties>
</file>